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8"/>
  </p:notesMasterIdLst>
  <p:sldIdLst>
    <p:sldId id="256" r:id="rId5"/>
    <p:sldId id="257" r:id="rId6"/>
    <p:sldId id="258" r:id="rId7"/>
  </p:sldIdLst>
  <p:sldSz cx="9906000" cy="6858000" type="A4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9" roundtripDataSignature="AMtx7mgh2YLoqDzrRkT+dStUvsl2p3FL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112A220-03C4-445D-8114-C70CC82A3481}">
  <a:tblStyle styleId="{E112A220-03C4-445D-8114-C70CC82A348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03" autoAdjust="0"/>
    <p:restoredTop sz="94660"/>
  </p:normalViewPr>
  <p:slideViewPr>
    <p:cSldViewPr snapToGrid="0">
      <p:cViewPr varScale="1">
        <p:scale>
          <a:sx n="73" d="100"/>
          <a:sy n="73" d="100"/>
        </p:scale>
        <p:origin x="147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2" y="0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9613" y="744538"/>
            <a:ext cx="53784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25" rIns="91275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25" rIns="91275" bIns="456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25" rIns="91275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3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25" rIns="91275" bIns="456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:notes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25" rIns="91275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 rot="5400000">
            <a:off x="2690018" y="-594518"/>
            <a:ext cx="4525963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 rot="5400000">
            <a:off x="5370512" y="2085976"/>
            <a:ext cx="5851525" cy="222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 rot="5400000">
            <a:off x="830262" y="-60323"/>
            <a:ext cx="5851525" cy="652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3"/>
          <p:cNvSpPr>
            <a:spLocks noGrp="1"/>
          </p:cNvSpPr>
          <p:nvPr>
            <p:ph type="pic" idx="2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0" y="36212"/>
            <a:ext cx="510767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lang="en-GB" sz="4800" b="0" i="0" u="none" strike="noStrike" cap="none">
              <a:solidFill>
                <a:srgbClr val="FF0066"/>
              </a:solidFill>
              <a:latin typeface="Impact"/>
              <a:ea typeface="Impact"/>
              <a:cs typeface="Impact"/>
            </a:endParaRPr>
          </a:p>
        </p:txBody>
      </p:sp>
      <p:graphicFrame>
        <p:nvGraphicFramePr>
          <p:cNvPr id="90" name="Google Shape;90;p1"/>
          <p:cNvGraphicFramePr/>
          <p:nvPr>
            <p:extLst>
              <p:ext uri="{D42A27DB-BD31-4B8C-83A1-F6EECF244321}">
                <p14:modId xmlns:p14="http://schemas.microsoft.com/office/powerpoint/2010/main" val="1901504262"/>
              </p:ext>
            </p:extLst>
          </p:nvPr>
        </p:nvGraphicFramePr>
        <p:xfrm>
          <a:off x="200471" y="1530290"/>
          <a:ext cx="9536250" cy="4552921"/>
        </p:xfrm>
        <a:graphic>
          <a:graphicData uri="http://schemas.openxmlformats.org/drawingml/2006/table">
            <a:tbl>
              <a:tblPr>
                <a:noFill/>
                <a:tableStyleId>{E112A220-03C4-445D-8114-C70CC82A3481}</a:tableStyleId>
              </a:tblPr>
              <a:tblGrid>
                <a:gridCol w="110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0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3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3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8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none" strike="noStrike" cap="none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Monday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Tuesday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Wednesday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Thursday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Friday 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2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Main Course Choices</a:t>
                      </a:r>
                      <a:endParaRPr sz="14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1" u="none" strike="noStrike" cap="none" dirty="0">
                        <a:solidFill>
                          <a:schemeClr val="accen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US" sz="1400" u="none" strike="noStrike" cap="none">
                        <a:sym typeface="Calibri"/>
                      </a:endParaRPr>
                    </a:p>
                    <a:p>
                      <a:pPr marL="0" marR="0" lvl="0" indent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lvl="0" indent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Potatoes 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Pasta/Rice</a:t>
                      </a:r>
                      <a:endParaRPr sz="14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 dirty="0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br>
                        <a:rPr lang="en-GB" sz="1200" u="none" strike="noStrike" cap="none" dirty="0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</a:br>
                      <a:endParaRPr sz="1000" u="none" strike="noStrike" cap="none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Vegetables</a:t>
                      </a:r>
                      <a:endParaRPr sz="1400" b="0" u="none" strike="noStrike" cap="none" dirty="0">
                        <a:solidFill>
                          <a:schemeClr val="lt1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3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 baseline="0" dirty="0">
                          <a:solidFill>
                            <a:schemeClr val="lt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 </a:t>
                      </a:r>
                      <a:r>
                        <a:rPr lang="en-GB" sz="1400" u="none" strike="noStrike" cap="none" dirty="0">
                          <a:solidFill>
                            <a:schemeClr val="lt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Salad </a:t>
                      </a:r>
                      <a:r>
                        <a:rPr lang="en-GB" sz="1400" u="none" strike="noStrike" cap="none" dirty="0">
                          <a:solidFill>
                            <a:schemeClr val="lt1"/>
                          </a:solidFill>
                          <a:latin typeface="Impact"/>
                          <a:ea typeface="Impact"/>
                          <a:cs typeface="Impact"/>
                        </a:rPr>
                        <a:t>bar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 Sweets</a:t>
                      </a:r>
                      <a:endParaRPr sz="14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 dirty="0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1" name="Google Shape;91;p1"/>
          <p:cNvSpPr txBox="1"/>
          <p:nvPr/>
        </p:nvSpPr>
        <p:spPr>
          <a:xfrm>
            <a:off x="56457" y="1115008"/>
            <a:ext cx="258679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WEEK ONE</a:t>
            </a:r>
            <a:endParaRPr sz="2800" b="0" i="0" u="none" strike="noStrike" cap="none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1329489" y="4224996"/>
            <a:ext cx="1752648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900" b="1" i="0" u="none" strike="noStrike" cap="none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1557850" y="6143703"/>
            <a:ext cx="68934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366092"/>
                </a:solidFill>
                <a:latin typeface="Impact"/>
                <a:ea typeface="Impact"/>
                <a:cs typeface="Impact"/>
                <a:sym typeface="Impact"/>
              </a:rPr>
              <a:t>Fresh Fruit and a selection of Breads are always available daily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                           </a:t>
            </a:r>
            <a:r>
              <a:rPr lang="en-GB" sz="1400" b="0" i="0" u="none" strike="noStrike" cap="none" dirty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            </a:t>
            </a:r>
            <a:r>
              <a:rPr lang="en-GB" sz="1400" b="0" i="0" u="none" strike="noStrike" cap="none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Drinking Water is Available Daily on the Dining Room Tables</a:t>
            </a:r>
            <a:endParaRPr sz="1400" b="0" i="0" u="none" strike="noStrike" cap="none" dirty="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Menus are Subject to Change</a:t>
            </a:r>
            <a:endParaRPr sz="1400" b="0" i="0" u="none" strike="noStrike" cap="none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-149" y="153757"/>
            <a:ext cx="5142080" cy="1127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2400" dirty="0">
                <a:solidFill>
                  <a:schemeClr val="accent6"/>
                </a:solidFill>
                <a:latin typeface="Impact"/>
                <a:ea typeface="Impact"/>
                <a:cs typeface="Impact"/>
                <a:sym typeface="Impact"/>
              </a:rPr>
              <a:t>SHILBOTTLE </a:t>
            </a:r>
            <a:r>
              <a:rPr lang="en-GB" sz="2400" b="0" i="0" u="none" strike="noStrike" cap="none" dirty="0">
                <a:solidFill>
                  <a:schemeClr val="accent6"/>
                </a:solidFill>
                <a:latin typeface="Impact"/>
                <a:ea typeface="Impact"/>
                <a:cs typeface="Impact"/>
                <a:sym typeface="Impact"/>
              </a:rPr>
              <a:t>PRIMARY SCHOOL</a:t>
            </a:r>
          </a:p>
          <a:p>
            <a:pPr>
              <a:buSzPts val="3600"/>
            </a:pPr>
            <a:r>
              <a:rPr lang="en-GB" sz="3600" dirty="0">
                <a:solidFill>
                  <a:schemeClr val="accent6"/>
                </a:solidFill>
                <a:latin typeface="Impact"/>
                <a:ea typeface="Impact"/>
                <a:cs typeface="Impact"/>
              </a:rPr>
              <a:t>                 </a:t>
            </a:r>
            <a:r>
              <a:rPr lang="en-GB" sz="2400" dirty="0">
                <a:solidFill>
                  <a:schemeClr val="accent6"/>
                </a:solidFill>
                <a:latin typeface="Impact"/>
                <a:ea typeface="Impact"/>
                <a:cs typeface="Impact"/>
              </a:rPr>
              <a:t>Menu 2024-2025</a:t>
            </a:r>
          </a:p>
        </p:txBody>
      </p:sp>
      <p:pic>
        <p:nvPicPr>
          <p:cNvPr id="95" name="Google Shape;95;p1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338718" y="1799421"/>
            <a:ext cx="181800" cy="187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 txBox="1"/>
          <p:nvPr/>
        </p:nvSpPr>
        <p:spPr>
          <a:xfrm>
            <a:off x="1557849" y="1040702"/>
            <a:ext cx="7912721" cy="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200"/>
            </a:pPr>
            <a:r>
              <a:rPr lang="en-US" sz="1200" b="1" dirty="0">
                <a:solidFill>
                  <a:schemeClr val="dk1"/>
                </a:solidFill>
              </a:rPr>
              <a:t>Alternative Option:- Cheesy Pasta/ ham or cheese sandwich. This must be ordered before 11am</a:t>
            </a:r>
            <a:endParaRPr sz="1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1281938" y="3552952"/>
            <a:ext cx="1800199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SzPts val="1100"/>
            </a:pPr>
            <a:r>
              <a:rPr lang="en-US" sz="1200" b="1" dirty="0">
                <a:solidFill>
                  <a:schemeClr val="accent1"/>
                </a:solidFill>
              </a:rPr>
              <a:t>Garlic bread</a:t>
            </a:r>
            <a:endParaRPr lang="en-US" sz="12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1334713" y="4604867"/>
            <a:ext cx="1767600" cy="55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1000"/>
            </a:pPr>
            <a:r>
              <a:rPr lang="en-GB" sz="1200" b="1" dirty="0">
                <a:solidFill>
                  <a:schemeClr val="accent1"/>
                </a:solidFill>
              </a:rPr>
              <a:t> </a:t>
            </a:r>
            <a:endParaRPr lang="en-US" sz="1000" i="0" u="none" strike="noStrike" cap="none" dirty="0">
              <a:solidFill>
                <a:schemeClr val="accent1"/>
              </a:solidFill>
            </a:endParaRPr>
          </a:p>
          <a:p>
            <a:pPr algn="ctr">
              <a:buClr>
                <a:schemeClr val="dk1"/>
              </a:buClr>
              <a:buSzPts val="1000"/>
            </a:pPr>
            <a:r>
              <a:rPr lang="en-US" sz="1200" b="1" dirty="0">
                <a:solidFill>
                  <a:schemeClr val="accent1"/>
                </a:solidFill>
              </a:rPr>
              <a:t>Seasonal Salad &amp; selection of fruit</a:t>
            </a:r>
            <a:endParaRPr sz="1200" b="1" i="0" u="none" strike="noStrike" cap="none" dirty="0">
              <a:solidFill>
                <a:schemeClr val="accent1"/>
              </a:solidFill>
              <a:sym typeface="Arial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3093475" y="4833875"/>
            <a:ext cx="16434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4821347" y="4833875"/>
            <a:ext cx="16074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6600202" y="4798313"/>
            <a:ext cx="160738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 b="1" i="0" u="none" strike="noStrike" cap="none" dirty="0">
              <a:solidFill>
                <a:srgbClr val="4F81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8213770" y="4846118"/>
            <a:ext cx="1465962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dirty="0">
                <a:solidFill>
                  <a:srgbClr val="4F81BD"/>
                </a:solidFill>
              </a:rPr>
              <a:t>Seasonal salad &amp; selection of fruit</a:t>
            </a:r>
            <a:endParaRPr lang="en-US" sz="1100" b="1" i="0" u="none" strike="noStrike" cap="none" dirty="0">
              <a:solidFill>
                <a:srgbClr val="4F81BD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1499625" y="5369875"/>
            <a:ext cx="1238331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r>
              <a:rPr lang="en-GB" sz="1000" b="1" dirty="0">
                <a:solidFill>
                  <a:schemeClr val="accent1"/>
                </a:solidFill>
              </a:rPr>
              <a:t> </a:t>
            </a:r>
            <a:r>
              <a:rPr lang="en-GB" sz="1200" b="1" dirty="0">
                <a:solidFill>
                  <a:schemeClr val="accent1"/>
                </a:solidFill>
              </a:rPr>
              <a:t>Cake</a:t>
            </a:r>
          </a:p>
          <a:p>
            <a:pPr algn="ctr">
              <a:buSzPts val="1000"/>
            </a:pPr>
            <a:r>
              <a:rPr lang="en-US" sz="1200" b="1" i="0" u="none" strike="noStrike" cap="none" dirty="0">
                <a:solidFill>
                  <a:schemeClr val="accent1"/>
                </a:solidFill>
                <a:sym typeface="Arial"/>
              </a:rPr>
              <a:t>&amp; Custard</a:t>
            </a:r>
            <a:endParaRPr sz="1200" b="1" i="0" u="none" strike="noStrike" cap="none" dirty="0">
              <a:solidFill>
                <a:schemeClr val="accent1"/>
              </a:solidFill>
              <a:sym typeface="Arial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3097050" y="1988850"/>
            <a:ext cx="1643400" cy="15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endParaRPr lang="en-US" sz="1100" b="1" dirty="0">
              <a:solidFill>
                <a:schemeClr val="accent1"/>
              </a:solidFill>
            </a:endParaRPr>
          </a:p>
          <a:p>
            <a:pPr algn="ctr">
              <a:buSzPts val="1000"/>
            </a:pPr>
            <a:endParaRPr lang="en-US" b="1" i="0" u="none" strike="noStrike" cap="none" dirty="0">
              <a:solidFill>
                <a:schemeClr val="accent1"/>
              </a:solidFill>
              <a:sym typeface="Arial"/>
            </a:endParaRPr>
          </a:p>
          <a:p>
            <a:pPr algn="ctr">
              <a:buSzPts val="1000"/>
            </a:pPr>
            <a:r>
              <a:rPr lang="en-US" sz="1200" b="1" dirty="0">
                <a:solidFill>
                  <a:schemeClr val="accent1"/>
                </a:solidFill>
              </a:rPr>
              <a:t>Fish fingers</a:t>
            </a:r>
            <a:endParaRPr lang="en-US" sz="1200" b="1" i="0" u="none" strike="noStrike" cap="none" dirty="0">
              <a:solidFill>
                <a:schemeClr val="accent1"/>
              </a:solidFill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3147037" y="3652623"/>
            <a:ext cx="1607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r>
              <a:rPr lang="en-GB" sz="1000" b="1" dirty="0">
                <a:solidFill>
                  <a:schemeClr val="accent1"/>
                </a:solidFill>
              </a:rPr>
              <a:t> Potato wedges</a:t>
            </a:r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1313107" y="4313482"/>
            <a:ext cx="175264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4F81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3099140" y="4251671"/>
            <a:ext cx="1607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1000"/>
            </a:pPr>
            <a:r>
              <a:rPr lang="en-GB" sz="1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Sweetcorn &amp; Carrots</a:t>
            </a:r>
            <a:r>
              <a:rPr lang="en-GB" sz="1200" b="1" dirty="0">
                <a:solidFill>
                  <a:schemeClr val="accent1"/>
                </a:solidFill>
              </a:rPr>
              <a:t>/ beans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"/>
          <p:cNvSpPr txBox="1"/>
          <p:nvPr/>
        </p:nvSpPr>
        <p:spPr>
          <a:xfrm>
            <a:off x="4737675" y="1962535"/>
            <a:ext cx="1760700" cy="15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algn="ctr">
              <a:buSzPts val="1000"/>
            </a:pPr>
            <a:r>
              <a:rPr lang="en-US" sz="1200" b="1" dirty="0">
                <a:solidFill>
                  <a:schemeClr val="accent1"/>
                </a:solidFill>
              </a:rPr>
              <a:t>Roast chicken breast</a:t>
            </a:r>
          </a:p>
          <a:p>
            <a:pPr algn="ctr">
              <a:buSzPts val="1000"/>
            </a:pPr>
            <a:r>
              <a:rPr lang="en-US" sz="1200" b="1" dirty="0">
                <a:solidFill>
                  <a:schemeClr val="accent1"/>
                </a:solidFill>
              </a:rPr>
              <a:t>Stuffing balls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accent1"/>
                </a:solidFill>
                <a:sym typeface="Arial"/>
              </a:rPr>
              <a:t>Yorkshire Pudding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200" b="1" dirty="0">
                <a:solidFill>
                  <a:schemeClr val="accent1"/>
                </a:solidFill>
              </a:rPr>
              <a:t>Gravy</a:t>
            </a:r>
            <a:endParaRPr sz="1200" b="1" i="0" u="none" strike="noStrike" cap="none" dirty="0">
              <a:solidFill>
                <a:schemeClr val="accent1"/>
              </a:solidFill>
              <a:sym typeface="Arial"/>
            </a:endParaRPr>
          </a:p>
        </p:txBody>
      </p:sp>
      <p:sp>
        <p:nvSpPr>
          <p:cNvPr id="110" name="Google Shape;110;p1"/>
          <p:cNvSpPr txBox="1"/>
          <p:nvPr/>
        </p:nvSpPr>
        <p:spPr>
          <a:xfrm>
            <a:off x="6456131" y="2044682"/>
            <a:ext cx="1765800" cy="1094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10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SzPts val="1100"/>
            </a:pPr>
            <a:endParaRPr lang="en-US" sz="1200" b="1" dirty="0">
              <a:solidFill>
                <a:schemeClr val="accent1"/>
              </a:solidFill>
            </a:endParaRPr>
          </a:p>
          <a:p>
            <a:pPr algn="ctr">
              <a:buSzPts val="1100"/>
            </a:pPr>
            <a:r>
              <a:rPr lang="en-US" sz="1200" b="1" dirty="0" smtClean="0">
                <a:solidFill>
                  <a:schemeClr val="accent1"/>
                </a:solidFill>
              </a:rPr>
              <a:t>Meatballs </a:t>
            </a:r>
          </a:p>
          <a:p>
            <a:pPr algn="ctr">
              <a:buSzPts val="1100"/>
            </a:pPr>
            <a:r>
              <a:rPr lang="en-US" sz="1200" b="1" dirty="0" smtClean="0">
                <a:solidFill>
                  <a:schemeClr val="accent1"/>
                </a:solidFill>
              </a:rPr>
              <a:t>in </a:t>
            </a:r>
            <a:r>
              <a:rPr lang="en-US" sz="1200" b="1" dirty="0">
                <a:solidFill>
                  <a:schemeClr val="accent1"/>
                </a:solidFill>
              </a:rPr>
              <a:t>tomato and basil sauce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1" name="Google Shape;111;p1"/>
          <p:cNvSpPr txBox="1"/>
          <p:nvPr/>
        </p:nvSpPr>
        <p:spPr>
          <a:xfrm>
            <a:off x="4702081" y="3512082"/>
            <a:ext cx="17571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Roast Potatoes</a:t>
            </a:r>
            <a:endParaRPr sz="11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"/>
          <p:cNvSpPr txBox="1"/>
          <p:nvPr/>
        </p:nvSpPr>
        <p:spPr>
          <a:xfrm>
            <a:off x="4780275" y="4251601"/>
            <a:ext cx="1675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b="1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Mixed Vegetables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"/>
          <p:cNvSpPr txBox="1"/>
          <p:nvPr/>
        </p:nvSpPr>
        <p:spPr>
          <a:xfrm>
            <a:off x="4787297" y="5232747"/>
            <a:ext cx="1675500" cy="76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endParaRPr lang="en-US" sz="10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</a:endParaRPr>
          </a:p>
          <a:p>
            <a:pPr algn="ctr">
              <a:buSzPts val="1000"/>
            </a:pPr>
            <a:r>
              <a:rPr lang="en-US" sz="1100" b="1" dirty="0">
                <a:solidFill>
                  <a:schemeClr val="accent1"/>
                </a:solidFill>
              </a:rPr>
              <a:t>Rice pudding with chocolate or strawberry sauce</a:t>
            </a:r>
          </a:p>
        </p:txBody>
      </p:sp>
      <p:sp>
        <p:nvSpPr>
          <p:cNvPr id="114" name="Google Shape;114;p1"/>
          <p:cNvSpPr txBox="1"/>
          <p:nvPr/>
        </p:nvSpPr>
        <p:spPr>
          <a:xfrm>
            <a:off x="6542526" y="3518940"/>
            <a:ext cx="1702655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r>
              <a:rPr lang="en-GB" sz="1000" b="1" dirty="0">
                <a:solidFill>
                  <a:schemeClr val="accent1"/>
                </a:solidFill>
              </a:rPr>
              <a:t>  </a:t>
            </a:r>
          </a:p>
          <a:p>
            <a:pPr algn="ctr">
              <a:buSzPts val="1000"/>
            </a:pPr>
            <a:r>
              <a:rPr lang="en-US" sz="1200" b="1" dirty="0">
                <a:solidFill>
                  <a:schemeClr val="accent1"/>
                </a:solidFill>
              </a:rPr>
              <a:t>Pasta twists</a:t>
            </a:r>
            <a:endParaRPr lang="en-US" sz="12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5" name="Google Shape;115;p1"/>
          <p:cNvSpPr txBox="1"/>
          <p:nvPr/>
        </p:nvSpPr>
        <p:spPr>
          <a:xfrm>
            <a:off x="6499100" y="4237475"/>
            <a:ext cx="17025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1000"/>
            </a:pPr>
            <a:r>
              <a:rPr lang="en-GB" sz="12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b="1" dirty="0">
                <a:solidFill>
                  <a:schemeClr val="accent1"/>
                </a:solidFill>
              </a:rPr>
              <a:t>Peas and carrots</a:t>
            </a:r>
            <a:endParaRPr lang="en-GB" sz="12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6" name="Google Shape;116;p1"/>
          <p:cNvSpPr txBox="1"/>
          <p:nvPr/>
        </p:nvSpPr>
        <p:spPr>
          <a:xfrm>
            <a:off x="6560464" y="5400401"/>
            <a:ext cx="1676400" cy="625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1000" b="1" dirty="0">
              <a:solidFill>
                <a:schemeClr val="accent1"/>
              </a:solidFill>
            </a:endParaRPr>
          </a:p>
          <a:p>
            <a:pPr algn="ctr">
              <a:buSzPts val="1000"/>
            </a:pPr>
            <a:r>
              <a:rPr lang="en-US" sz="1200" b="1" dirty="0">
                <a:solidFill>
                  <a:schemeClr val="accent1"/>
                </a:solidFill>
              </a:rPr>
              <a:t>Chocolate </a:t>
            </a:r>
            <a:r>
              <a:rPr lang="en-US" sz="1200" b="1" dirty="0" err="1">
                <a:solidFill>
                  <a:schemeClr val="accent1"/>
                </a:solidFill>
              </a:rPr>
              <a:t>krispie</a:t>
            </a:r>
            <a:endParaRPr lang="en-US" sz="1200" b="1" i="0" u="none" strike="noStrike" cap="none" dirty="0" err="1">
              <a:solidFill>
                <a:schemeClr val="accen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7" name="Google Shape;117;p1"/>
          <p:cNvSpPr txBox="1"/>
          <p:nvPr/>
        </p:nvSpPr>
        <p:spPr>
          <a:xfrm>
            <a:off x="8221958" y="1994120"/>
            <a:ext cx="1549408" cy="1125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endParaRPr lang="en-US" sz="1000" b="1" dirty="0">
              <a:solidFill>
                <a:schemeClr val="accent1"/>
              </a:solidFill>
            </a:endParaRPr>
          </a:p>
          <a:p>
            <a:pPr algn="ctr">
              <a:buSzPts val="1000"/>
            </a:pPr>
            <a:endParaRPr lang="en-US" sz="1000" b="1" dirty="0">
              <a:solidFill>
                <a:schemeClr val="accent1"/>
              </a:solidFill>
            </a:endParaRPr>
          </a:p>
          <a:p>
            <a:pPr algn="ctr">
              <a:buSzPts val="1000"/>
            </a:pPr>
            <a:r>
              <a:rPr lang="en-US" sz="1200" b="1" dirty="0">
                <a:solidFill>
                  <a:schemeClr val="accent1"/>
                </a:solidFill>
              </a:rPr>
              <a:t>Margarita or pepperoni pizza</a:t>
            </a:r>
            <a:endParaRPr lang="en-US" sz="1200" dirty="0">
              <a:solidFill>
                <a:schemeClr val="accent1"/>
              </a:solidFill>
            </a:endParaRPr>
          </a:p>
          <a:p>
            <a:pPr algn="ctr">
              <a:buSzPts val="1000"/>
            </a:pPr>
            <a:endParaRPr lang="en-US" sz="1100" b="1" i="0" u="none" strike="noStrike" cap="none" dirty="0">
              <a:solidFill>
                <a:schemeClr val="accent1"/>
              </a:solidFill>
            </a:endParaRPr>
          </a:p>
        </p:txBody>
      </p:sp>
      <p:sp>
        <p:nvSpPr>
          <p:cNvPr id="118" name="Google Shape;118;p1"/>
          <p:cNvSpPr txBox="1"/>
          <p:nvPr/>
        </p:nvSpPr>
        <p:spPr>
          <a:xfrm>
            <a:off x="8019113" y="3537563"/>
            <a:ext cx="1886887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Chips</a:t>
            </a:r>
            <a:endParaRPr sz="12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"/>
          <p:cNvSpPr txBox="1"/>
          <p:nvPr/>
        </p:nvSpPr>
        <p:spPr>
          <a:xfrm>
            <a:off x="8223625" y="4245600"/>
            <a:ext cx="14661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200" b="1" i="0" u="none" strike="noStrike" cap="none" dirty="0">
                <a:solidFill>
                  <a:schemeClr val="accent1"/>
                </a:solidFill>
                <a:sym typeface="Arial"/>
              </a:rPr>
              <a:t> </a:t>
            </a:r>
            <a:r>
              <a:rPr lang="en-GB" sz="1200" b="1" dirty="0">
                <a:solidFill>
                  <a:schemeClr val="accent1"/>
                </a:solidFill>
              </a:rPr>
              <a:t>beans</a:t>
            </a:r>
            <a:r>
              <a:rPr lang="en-GB" sz="1200" b="1" i="0" u="none" strike="noStrike" cap="none" dirty="0">
                <a:solidFill>
                  <a:schemeClr val="accent1"/>
                </a:solidFill>
                <a:sym typeface="Arial"/>
              </a:rPr>
              <a:t>/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2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Sweetcorn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"/>
          <p:cNvSpPr txBox="1"/>
          <p:nvPr/>
        </p:nvSpPr>
        <p:spPr>
          <a:xfrm>
            <a:off x="8236864" y="5471927"/>
            <a:ext cx="14862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1000"/>
            </a:pPr>
            <a:r>
              <a:rPr lang="en-US" sz="1200" b="1" dirty="0" smtClean="0">
                <a:solidFill>
                  <a:srgbClr val="4F81BD"/>
                </a:solidFill>
              </a:rPr>
              <a:t>Pudding </a:t>
            </a:r>
            <a:r>
              <a:rPr lang="en-US" sz="1200" b="1" dirty="0">
                <a:solidFill>
                  <a:srgbClr val="4F81BD"/>
                </a:solidFill>
              </a:rPr>
              <a:t>of the day</a:t>
            </a:r>
            <a:endParaRPr lang="en-GB" sz="1000" b="1" i="0" u="none" strike="noStrike" cap="none" dirty="0">
              <a:solidFill>
                <a:srgbClr val="4F81BD"/>
              </a:solidFill>
            </a:endParaRPr>
          </a:p>
        </p:txBody>
      </p:sp>
      <p:sp>
        <p:nvSpPr>
          <p:cNvPr id="121" name="Google Shape;121;p1"/>
          <p:cNvSpPr txBox="1"/>
          <p:nvPr/>
        </p:nvSpPr>
        <p:spPr>
          <a:xfrm>
            <a:off x="1313107" y="2053510"/>
            <a:ext cx="1752900" cy="15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19000"/>
              </a:lnSpc>
              <a:spcBef>
                <a:spcPts val="600"/>
              </a:spcBef>
              <a:buSzPts val="1100"/>
            </a:pPr>
            <a:endParaRPr lang="en-US" sz="1200" b="1" dirty="0">
              <a:solidFill>
                <a:schemeClr val="accent1"/>
              </a:solidFill>
            </a:endParaRPr>
          </a:p>
          <a:p>
            <a:pPr algn="ctr">
              <a:lnSpc>
                <a:spcPct val="119000"/>
              </a:lnSpc>
              <a:spcBef>
                <a:spcPts val="600"/>
              </a:spcBef>
              <a:buSzPts val="1100"/>
            </a:pPr>
            <a:r>
              <a:rPr lang="en-US" sz="1200" b="1" dirty="0">
                <a:solidFill>
                  <a:schemeClr val="accent1"/>
                </a:solidFill>
              </a:rPr>
              <a:t>Macaroni and cheese</a:t>
            </a:r>
            <a:endParaRPr lang="en-US" dirty="0">
              <a:solidFill>
                <a:schemeClr val="accent1"/>
              </a:solidFill>
            </a:endParaRPr>
          </a:p>
          <a:p>
            <a:pPr algn="ctr">
              <a:lnSpc>
                <a:spcPct val="119000"/>
              </a:lnSpc>
              <a:spcBef>
                <a:spcPts val="600"/>
              </a:spcBef>
              <a:buSzPts val="1100"/>
            </a:pPr>
            <a:endParaRPr lang="en-US" sz="1200" b="1" dirty="0">
              <a:solidFill>
                <a:schemeClr val="accent1"/>
              </a:solidFill>
            </a:endParaRPr>
          </a:p>
          <a:p>
            <a:pPr algn="ctr">
              <a:lnSpc>
                <a:spcPct val="119000"/>
              </a:lnSpc>
              <a:spcBef>
                <a:spcPts val="600"/>
              </a:spcBef>
              <a:buSzPts val="1100"/>
            </a:pP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122" name="Google Shape;122;p1"/>
          <p:cNvSpPr txBox="1"/>
          <p:nvPr/>
        </p:nvSpPr>
        <p:spPr>
          <a:xfrm>
            <a:off x="1329489" y="4281509"/>
            <a:ext cx="175264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2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Peas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1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1143" y="5861389"/>
            <a:ext cx="128482" cy="132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33155" y="2256125"/>
            <a:ext cx="115835" cy="11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34158" y="5904469"/>
            <a:ext cx="128482" cy="132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78680" y="2119142"/>
            <a:ext cx="127800" cy="13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99966" y="2087528"/>
            <a:ext cx="128400" cy="13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18263" y="3751369"/>
            <a:ext cx="128482" cy="132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94344" y="3599387"/>
            <a:ext cx="128482" cy="132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13101" y="5133472"/>
            <a:ext cx="128961" cy="133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7591" y="5909476"/>
            <a:ext cx="128482" cy="132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21940" y="2500233"/>
            <a:ext cx="128400" cy="13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45181" y="5156737"/>
            <a:ext cx="128961" cy="133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36864" y="3946991"/>
            <a:ext cx="128482" cy="132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91908" y="52250"/>
            <a:ext cx="998125" cy="1079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90085" y="99050"/>
            <a:ext cx="1162140" cy="1015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41983" y="78046"/>
            <a:ext cx="1265792" cy="789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49688" y="2095176"/>
            <a:ext cx="115800" cy="1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45406" y="5893075"/>
            <a:ext cx="129000" cy="13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0475" y="6106925"/>
            <a:ext cx="1130525" cy="6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"/>
          <p:cNvSpPr txBox="1"/>
          <p:nvPr/>
        </p:nvSpPr>
        <p:spPr>
          <a:xfrm>
            <a:off x="3376480" y="1173977"/>
            <a:ext cx="29322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GB"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9" name="Google Shape;98;p1"/>
          <p:cNvSpPr txBox="1"/>
          <p:nvPr/>
        </p:nvSpPr>
        <p:spPr>
          <a:xfrm>
            <a:off x="2995718" y="4620259"/>
            <a:ext cx="1767600" cy="61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chemeClr val="dk1"/>
              </a:buClr>
              <a:buSzPts val="1000"/>
            </a:pPr>
            <a:r>
              <a:rPr lang="en-GB" sz="1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1" dirty="0">
                <a:solidFill>
                  <a:schemeClr val="accent1"/>
                </a:solidFill>
              </a:rPr>
              <a:t>Seasonal Salad &amp; selection of fruit</a:t>
            </a:r>
            <a:endParaRPr sz="1200" b="1" i="0" u="none" strike="noStrike" cap="none" dirty="0">
              <a:solidFill>
                <a:schemeClr val="accent1"/>
              </a:solidFill>
            </a:endParaRPr>
          </a:p>
        </p:txBody>
      </p:sp>
      <p:sp>
        <p:nvSpPr>
          <p:cNvPr id="70" name="Google Shape;98;p1"/>
          <p:cNvSpPr txBox="1"/>
          <p:nvPr/>
        </p:nvSpPr>
        <p:spPr>
          <a:xfrm>
            <a:off x="4685707" y="4633202"/>
            <a:ext cx="1767600" cy="55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chemeClr val="dk1"/>
              </a:buClr>
              <a:buSzPts val="1000"/>
            </a:pPr>
            <a:r>
              <a:rPr lang="en-US" sz="1200" b="1" dirty="0">
                <a:solidFill>
                  <a:schemeClr val="accent1"/>
                </a:solidFill>
              </a:rPr>
              <a:t>Seasonal Salad &amp; selection of fruit</a:t>
            </a:r>
            <a:endParaRPr sz="1200" b="1" i="0" u="none" strike="noStrike" cap="none" dirty="0">
              <a:solidFill>
                <a:schemeClr val="accent1"/>
              </a:solidFill>
            </a:endParaRPr>
          </a:p>
        </p:txBody>
      </p:sp>
      <p:sp>
        <p:nvSpPr>
          <p:cNvPr id="71" name="Google Shape;98;p1"/>
          <p:cNvSpPr txBox="1"/>
          <p:nvPr/>
        </p:nvSpPr>
        <p:spPr>
          <a:xfrm>
            <a:off x="6491475" y="4619075"/>
            <a:ext cx="1767600" cy="55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1000"/>
            </a:pPr>
            <a:endParaRPr lang="en-US" sz="1200" b="1" dirty="0">
              <a:solidFill>
                <a:schemeClr val="accent1"/>
              </a:solidFill>
            </a:endParaRPr>
          </a:p>
          <a:p>
            <a:pPr algn="ctr">
              <a:buSzPts val="1000"/>
            </a:pPr>
            <a:r>
              <a:rPr lang="en-US" sz="1200" b="1" dirty="0">
                <a:solidFill>
                  <a:schemeClr val="accent1"/>
                </a:solidFill>
              </a:rPr>
              <a:t>Seasonal Salad &amp; selection of fruit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9" name="Google Shape;209;p2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486" y="1709089"/>
            <a:ext cx="181800" cy="187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103;p1"/>
          <p:cNvSpPr txBox="1"/>
          <p:nvPr/>
        </p:nvSpPr>
        <p:spPr>
          <a:xfrm>
            <a:off x="3082668" y="5403333"/>
            <a:ext cx="1567172" cy="500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r>
              <a:rPr lang="en-US" sz="1200" b="1" dirty="0" smtClean="0">
                <a:solidFill>
                  <a:schemeClr val="accent1"/>
                </a:solidFill>
              </a:rPr>
              <a:t>Flap Jack</a:t>
            </a:r>
            <a:endParaRPr sz="1200" b="1" i="0" u="none" strike="noStrike" cap="none" dirty="0">
              <a:solidFill>
                <a:schemeClr val="accent1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69726" y="199763"/>
            <a:ext cx="1259914" cy="1084497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"/>
          <p:cNvSpPr txBox="1"/>
          <p:nvPr/>
        </p:nvSpPr>
        <p:spPr>
          <a:xfrm>
            <a:off x="1340403" y="6125827"/>
            <a:ext cx="7116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4F6128"/>
                </a:solidFill>
                <a:latin typeface="Impact"/>
                <a:ea typeface="Impact"/>
                <a:cs typeface="Impact"/>
                <a:sym typeface="Impact"/>
              </a:rPr>
              <a:t>Fresh Fruit and a selection of  Breads are always  available daily   </a:t>
            </a:r>
            <a:endParaRPr sz="1400" b="0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                           </a:t>
            </a:r>
            <a:r>
              <a:rPr lang="en-GB" sz="1400" b="0" i="0" u="none" strike="noStrike" cap="none" dirty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               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Drinking Water is Available Daily on the Dining Room Tables</a:t>
            </a:r>
            <a:endParaRPr sz="1400" b="0" i="0" u="none" strike="noStrike" cap="none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Menus are Subject to Change</a:t>
            </a:r>
            <a:endParaRPr sz="1400" b="0" i="0" u="none" strike="noStrike" cap="none" dirty="0">
              <a:solidFill>
                <a:srgbClr val="4F6128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1" name="Google Shape;161;p2"/>
          <p:cNvSpPr txBox="1"/>
          <p:nvPr/>
        </p:nvSpPr>
        <p:spPr>
          <a:xfrm>
            <a:off x="0" y="56944"/>
            <a:ext cx="5085333" cy="76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lang="en-GB" sz="4800" b="0" i="0" u="none" strike="noStrike" cap="none">
              <a:solidFill>
                <a:srgbClr val="FF0066"/>
              </a:solidFill>
              <a:latin typeface="Impact"/>
              <a:ea typeface="Impact"/>
              <a:cs typeface="Impact"/>
            </a:endParaRPr>
          </a:p>
        </p:txBody>
      </p:sp>
      <p:graphicFrame>
        <p:nvGraphicFramePr>
          <p:cNvPr id="162" name="Google Shape;162;p2"/>
          <p:cNvGraphicFramePr/>
          <p:nvPr>
            <p:extLst>
              <p:ext uri="{D42A27DB-BD31-4B8C-83A1-F6EECF244321}">
                <p14:modId xmlns:p14="http://schemas.microsoft.com/office/powerpoint/2010/main" val="3298842056"/>
              </p:ext>
            </p:extLst>
          </p:nvPr>
        </p:nvGraphicFramePr>
        <p:xfrm>
          <a:off x="265887" y="1654782"/>
          <a:ext cx="9469425" cy="4248957"/>
        </p:xfrm>
        <a:graphic>
          <a:graphicData uri="http://schemas.openxmlformats.org/drawingml/2006/table">
            <a:tbl>
              <a:tblPr>
                <a:noFill/>
                <a:tableStyleId>{E112A220-03C4-445D-8114-C70CC82A3481}</a:tableStyleId>
              </a:tblPr>
              <a:tblGrid>
                <a:gridCol w="108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0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6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4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1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Monday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Tuesday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Wednesday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Thursday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Friday 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514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Main Course Choices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 dirty="0">
                          <a:solidFill>
                            <a:schemeClr val="lt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            </a:t>
                      </a:r>
                      <a:endParaRPr sz="1000" u="none" strike="noStrike" cap="none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0" u="none" strike="noStrike" cap="none" dirty="0" smtClean="0">
                          <a:solidFill>
                            <a:srgbClr val="000000"/>
                          </a:solidFill>
                          <a:latin typeface="+mj-lt"/>
                          <a:cs typeface="Calibri"/>
                          <a:sym typeface="Calibri"/>
                        </a:rPr>
                        <a:t> </a:t>
                      </a:r>
                      <a:endParaRPr sz="1200" b="0" u="none" strike="noStrike" cap="none" dirty="0">
                        <a:latin typeface="+mj-lt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01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 dirty="0">
                          <a:solidFill>
                            <a:schemeClr val="lt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Potatoes  Pasta / Rice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FF00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GB" sz="1000" b="1" u="none" strike="noStrike" cap="none" dirty="0">
                        <a:solidFill>
                          <a:srgbClr val="4F6128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200" b="1" u="none" strike="noStrike" cap="none" dirty="0">
                          <a:solidFill>
                            <a:srgbClr val="4F6128"/>
                          </a:solidFill>
                        </a:rPr>
                        <a:t>French fries</a:t>
                      </a: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39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Vegetables</a:t>
                      </a:r>
                      <a:endParaRPr sz="14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06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 dirty="0">
                          <a:solidFill>
                            <a:schemeClr val="lt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Salad Bar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GB" sz="1200" b="1" u="none" strike="noStrike" cap="none" dirty="0" smtClean="0">
                        <a:solidFill>
                          <a:srgbClr val="4F6128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200" u="none" strike="noStrike" cap="none" dirty="0">
                        <a:solidFill>
                          <a:schemeClr val="dk1"/>
                        </a:solidFill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Starters or Sweets</a:t>
                      </a:r>
                      <a:endParaRPr sz="14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900" b="1" u="none" strike="noStrike" cap="none" dirty="0">
                        <a:solidFill>
                          <a:srgbClr val="CE287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 dirty="0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3" name="Google Shape;163;p2"/>
          <p:cNvSpPr txBox="1"/>
          <p:nvPr/>
        </p:nvSpPr>
        <p:spPr>
          <a:xfrm>
            <a:off x="128985" y="1144007"/>
            <a:ext cx="254830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92D050"/>
                </a:solidFill>
                <a:latin typeface="Impact"/>
                <a:ea typeface="Impact"/>
                <a:cs typeface="Impact"/>
                <a:sym typeface="Impact"/>
              </a:rPr>
              <a:t>WEEK TWO</a:t>
            </a:r>
            <a:endParaRPr sz="2800" b="0" i="0" u="none" strike="noStrike" cap="none">
              <a:solidFill>
                <a:srgbClr val="92D05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4" name="Google Shape;164;p2"/>
          <p:cNvSpPr txBox="1"/>
          <p:nvPr/>
        </p:nvSpPr>
        <p:spPr>
          <a:xfrm>
            <a:off x="8201696" y="2123457"/>
            <a:ext cx="1440386" cy="108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"/>
          <p:cNvSpPr txBox="1"/>
          <p:nvPr/>
        </p:nvSpPr>
        <p:spPr>
          <a:xfrm>
            <a:off x="8231957" y="4533068"/>
            <a:ext cx="158432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76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"/>
          <p:cNvSpPr txBox="1"/>
          <p:nvPr/>
        </p:nvSpPr>
        <p:spPr>
          <a:xfrm>
            <a:off x="128985" y="53066"/>
            <a:ext cx="5242898" cy="123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2400" b="0" i="0" u="none" strike="noStrike" cap="none" dirty="0">
                <a:solidFill>
                  <a:schemeClr val="accent6"/>
                </a:solidFill>
                <a:latin typeface="Impact"/>
                <a:ea typeface="Impact"/>
                <a:cs typeface="Impact"/>
                <a:sym typeface="Impact"/>
              </a:rPr>
              <a:t>FIRST &amp; PRIMARY SCHOOL</a:t>
            </a:r>
          </a:p>
          <a:p>
            <a:pPr algn="ctr">
              <a:buSzPts val="3600"/>
            </a:pPr>
            <a:r>
              <a:rPr lang="en-GB" sz="2400" dirty="0">
                <a:solidFill>
                  <a:schemeClr val="accent6"/>
                </a:solidFill>
                <a:latin typeface="Impact"/>
                <a:ea typeface="Impact"/>
                <a:cs typeface="Impact"/>
              </a:rPr>
              <a:t> MENU 2024-2025</a:t>
            </a:r>
          </a:p>
        </p:txBody>
      </p:sp>
      <p:sp>
        <p:nvSpPr>
          <p:cNvPr id="167" name="Google Shape;167;p2"/>
          <p:cNvSpPr txBox="1"/>
          <p:nvPr/>
        </p:nvSpPr>
        <p:spPr>
          <a:xfrm>
            <a:off x="1336910" y="4610680"/>
            <a:ext cx="165927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200" b="1" i="0" u="none" strike="noStrike" cap="none" dirty="0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Seasonal Salad</a:t>
            </a:r>
            <a:r>
              <a:rPr lang="en-GB" sz="1200" b="1" dirty="0">
                <a:solidFill>
                  <a:srgbClr val="4F6128"/>
                </a:solidFill>
              </a:rPr>
              <a:t> &amp; selection of fruit</a:t>
            </a:r>
            <a:endParaRPr lang="en-US" sz="12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68" name="Google Shape;168;p2"/>
          <p:cNvSpPr txBox="1"/>
          <p:nvPr/>
        </p:nvSpPr>
        <p:spPr>
          <a:xfrm>
            <a:off x="3061572" y="4642718"/>
            <a:ext cx="1649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r>
              <a:rPr lang="en-GB" sz="1200" b="1" i="0" u="none" strike="noStrike" cap="none" dirty="0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Seasonal Salad</a:t>
            </a:r>
            <a:r>
              <a:rPr lang="en-GB" sz="1200" b="1" dirty="0">
                <a:solidFill>
                  <a:srgbClr val="4F6128"/>
                </a:solidFill>
              </a:rPr>
              <a:t> &amp; fruit selection</a:t>
            </a:r>
            <a:endParaRPr lang="en-US"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"/>
          <p:cNvSpPr txBox="1"/>
          <p:nvPr/>
        </p:nvSpPr>
        <p:spPr>
          <a:xfrm>
            <a:off x="6466661" y="4642718"/>
            <a:ext cx="164965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100"/>
            </a:pPr>
            <a:r>
              <a:rPr lang="en-GB" sz="1200" b="1" i="0" u="none" strike="noStrike" cap="none" dirty="0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 Seasonal </a:t>
            </a:r>
            <a:r>
              <a:rPr lang="en-GB" sz="1200" b="1" dirty="0">
                <a:solidFill>
                  <a:srgbClr val="4F6128"/>
                </a:solidFill>
              </a:rPr>
              <a:t>salad &amp; fruit selection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"/>
          <p:cNvSpPr txBox="1"/>
          <p:nvPr/>
        </p:nvSpPr>
        <p:spPr>
          <a:xfrm>
            <a:off x="8145803" y="4635720"/>
            <a:ext cx="150623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r>
              <a:rPr lang="en-GB" sz="1200" b="1" i="0" u="none" strike="noStrike" cap="none" dirty="0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Seasonal </a:t>
            </a:r>
            <a:r>
              <a:rPr lang="en-GB" sz="1200" b="1" dirty="0">
                <a:solidFill>
                  <a:srgbClr val="4F6128"/>
                </a:solidFill>
              </a:rPr>
              <a:t>salad &amp; fruit selection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"/>
          <p:cNvSpPr txBox="1"/>
          <p:nvPr/>
        </p:nvSpPr>
        <p:spPr>
          <a:xfrm>
            <a:off x="1349775" y="1883600"/>
            <a:ext cx="1668300" cy="17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SzPts val="1000"/>
            </a:pPr>
            <a:endParaRPr lang="en-US" b="1" dirty="0">
              <a:solidFill>
                <a:srgbClr val="4F6128"/>
              </a:solidFill>
            </a:endParaRPr>
          </a:p>
          <a:p>
            <a:pPr algn="ctr">
              <a:buSzPts val="1000"/>
            </a:pPr>
            <a:endParaRPr lang="en-US" sz="1200" b="1" dirty="0">
              <a:solidFill>
                <a:srgbClr val="4F6128"/>
              </a:solidFill>
            </a:endParaRPr>
          </a:p>
          <a:p>
            <a:pPr algn="ctr">
              <a:buSzPts val="1000"/>
            </a:pPr>
            <a:r>
              <a:rPr lang="en-US" sz="1200" b="1" dirty="0">
                <a:solidFill>
                  <a:srgbClr val="4F6128"/>
                </a:solidFill>
              </a:rPr>
              <a:t>Chinese chicken curry &amp; prawn crackers </a:t>
            </a:r>
            <a:endParaRPr lang="en-US" sz="1200" b="1" i="0" u="none" strike="noStrike" cap="none" dirty="0">
              <a:solidFill>
                <a:srgbClr val="4F6128"/>
              </a:solidFill>
            </a:endParaRPr>
          </a:p>
        </p:txBody>
      </p:sp>
      <p:sp>
        <p:nvSpPr>
          <p:cNvPr id="172" name="Google Shape;172;p2"/>
          <p:cNvSpPr txBox="1"/>
          <p:nvPr/>
        </p:nvSpPr>
        <p:spPr>
          <a:xfrm>
            <a:off x="1281939" y="3645024"/>
            <a:ext cx="172684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b="1" dirty="0" smtClean="0">
                <a:solidFill>
                  <a:srgbClr val="4F6128"/>
                </a:solidFill>
              </a:rPr>
              <a:t>Rice</a:t>
            </a:r>
            <a:endParaRPr lang="en-US" sz="11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3" name="Google Shape;173;p2"/>
          <p:cNvSpPr txBox="1"/>
          <p:nvPr/>
        </p:nvSpPr>
        <p:spPr>
          <a:xfrm>
            <a:off x="1318706" y="4147073"/>
            <a:ext cx="1662948" cy="392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 i="0" u="none" strike="noStrike" cap="none" dirty="0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Peas</a:t>
            </a:r>
            <a:endParaRPr lang="en-US" sz="11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4" name="Google Shape;174;p2"/>
          <p:cNvSpPr txBox="1"/>
          <p:nvPr/>
        </p:nvSpPr>
        <p:spPr>
          <a:xfrm>
            <a:off x="1324592" y="5336481"/>
            <a:ext cx="167508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r>
              <a:rPr lang="en-GB" sz="1200" b="1" dirty="0">
                <a:solidFill>
                  <a:srgbClr val="4F6128"/>
                </a:solidFill>
              </a:rPr>
              <a:t>Cake &amp; Custard</a:t>
            </a:r>
            <a:endParaRPr sz="12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76" name="Google Shape;176;p2"/>
          <p:cNvSpPr txBox="1"/>
          <p:nvPr/>
        </p:nvSpPr>
        <p:spPr>
          <a:xfrm>
            <a:off x="4720075" y="2060200"/>
            <a:ext cx="1714500" cy="15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endParaRPr lang="en-GB" sz="1000" b="1" dirty="0">
              <a:solidFill>
                <a:srgbClr val="4F6128"/>
              </a:solidFill>
            </a:endParaRPr>
          </a:p>
          <a:p>
            <a:pPr algn="ctr">
              <a:buSzPts val="1000"/>
            </a:pPr>
            <a:endParaRPr lang="en-GB" sz="1200" b="1" dirty="0">
              <a:solidFill>
                <a:srgbClr val="4F6128"/>
              </a:solidFill>
            </a:endParaRPr>
          </a:p>
          <a:p>
            <a:pPr algn="ctr">
              <a:buSzPts val="1000"/>
            </a:pPr>
            <a:r>
              <a:rPr lang="en-GB" sz="1200" b="1" dirty="0">
                <a:solidFill>
                  <a:srgbClr val="4F6128"/>
                </a:solidFill>
              </a:rPr>
              <a:t>Roast ham</a:t>
            </a:r>
            <a:endParaRPr lang="en-GB" dirty="0"/>
          </a:p>
          <a:p>
            <a:pPr algn="ctr">
              <a:buSzPts val="1000"/>
            </a:pPr>
            <a:r>
              <a:rPr lang="en-GB" sz="1200" b="1" dirty="0">
                <a:solidFill>
                  <a:srgbClr val="4F6128"/>
                </a:solidFill>
              </a:rPr>
              <a:t>Stuffing Balls</a:t>
            </a:r>
          </a:p>
          <a:p>
            <a:pPr algn="ctr">
              <a:buSzPts val="1000"/>
            </a:pPr>
            <a:r>
              <a:rPr lang="en-GB" sz="1200" b="1" i="0" u="none" strike="noStrike" cap="none" dirty="0">
                <a:solidFill>
                  <a:srgbClr val="4F6128"/>
                </a:solidFill>
                <a:sym typeface="Arial"/>
              </a:rPr>
              <a:t>Yorkshire Puddings/</a:t>
            </a:r>
            <a:endParaRPr lang="en-GB" sz="1200" b="1" i="0" u="none" strike="noStrike" cap="none" dirty="0">
              <a:solidFill>
                <a:srgbClr val="4F6128"/>
              </a:solidFill>
            </a:endParaRPr>
          </a:p>
          <a:p>
            <a:pPr algn="ctr">
              <a:buSzPts val="1000"/>
            </a:pPr>
            <a:r>
              <a:rPr lang="en-GB" sz="1200" b="1" dirty="0">
                <a:solidFill>
                  <a:srgbClr val="4F6128"/>
                </a:solidFill>
              </a:rPr>
              <a:t>Gravy</a:t>
            </a:r>
            <a:endParaRPr sz="1200" b="1" i="0" u="none" strike="noStrike" cap="none" dirty="0">
              <a:solidFill>
                <a:srgbClr val="4F6128"/>
              </a:solidFill>
              <a:sym typeface="Arial"/>
            </a:endParaRPr>
          </a:p>
        </p:txBody>
      </p:sp>
      <p:sp>
        <p:nvSpPr>
          <p:cNvPr id="177" name="Google Shape;177;p2"/>
          <p:cNvSpPr txBox="1"/>
          <p:nvPr/>
        </p:nvSpPr>
        <p:spPr>
          <a:xfrm>
            <a:off x="2979581" y="3594560"/>
            <a:ext cx="1726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r>
              <a:rPr lang="en-GB" sz="1200" b="1" i="0" u="none" strike="noStrike" cap="none" dirty="0">
                <a:solidFill>
                  <a:srgbClr val="4F6128"/>
                </a:solidFill>
                <a:sym typeface="Arial"/>
              </a:rPr>
              <a:t>Potato Smiles</a:t>
            </a:r>
            <a:r>
              <a:rPr lang="en-GB" sz="1200" b="1" dirty="0">
                <a:solidFill>
                  <a:srgbClr val="4F6128"/>
                </a:solidFill>
              </a:rPr>
              <a:t> </a:t>
            </a:r>
            <a:endParaRPr lang="en-US" sz="1200" b="0" i="0" u="none" strike="noStrike" cap="none" dirty="0">
              <a:solidFill>
                <a:srgbClr val="000000"/>
              </a:solidFill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2973438" y="4120777"/>
            <a:ext cx="1725900" cy="679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GB" sz="1200" b="1" i="0" u="none" strike="noStrike" cap="none" dirty="0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Peas &amp; Carrots/</a:t>
            </a:r>
            <a:r>
              <a:rPr lang="en-GB" sz="1200" b="1" dirty="0">
                <a:solidFill>
                  <a:srgbClr val="4F6128"/>
                </a:solidFill>
              </a:rPr>
              <a:t> beans</a:t>
            </a:r>
            <a:endParaRPr lang="en-GB" sz="12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0" name="Google Shape;180;p2"/>
          <p:cNvSpPr txBox="1"/>
          <p:nvPr/>
        </p:nvSpPr>
        <p:spPr>
          <a:xfrm>
            <a:off x="4716305" y="3632379"/>
            <a:ext cx="17268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r>
              <a:rPr lang="en-GB" sz="1200" b="1" dirty="0">
                <a:solidFill>
                  <a:srgbClr val="4F6128"/>
                </a:solidFill>
              </a:rPr>
              <a:t>Roast Potatoes</a:t>
            </a:r>
            <a:endParaRPr sz="1200" b="1" i="0" u="none" strike="noStrike" cap="none" dirty="0">
              <a:solidFill>
                <a:srgbClr val="4F6128"/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"/>
          <p:cNvSpPr txBox="1"/>
          <p:nvPr/>
        </p:nvSpPr>
        <p:spPr>
          <a:xfrm>
            <a:off x="4711272" y="4057007"/>
            <a:ext cx="172590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200" b="1" i="0" u="none" strike="noStrike" cap="none" dirty="0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Mixed Vegetables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"/>
          <p:cNvSpPr txBox="1"/>
          <p:nvPr/>
        </p:nvSpPr>
        <p:spPr>
          <a:xfrm>
            <a:off x="4715081" y="5180802"/>
            <a:ext cx="1695000" cy="5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1000"/>
            </a:pPr>
            <a:endParaRPr lang="en-US" sz="1000" b="1" dirty="0">
              <a:solidFill>
                <a:srgbClr val="4F6128"/>
              </a:solidFill>
            </a:endParaRPr>
          </a:p>
          <a:p>
            <a:pPr algn="ctr">
              <a:buSzPts val="1000"/>
            </a:pPr>
            <a:r>
              <a:rPr lang="en-US" sz="1200" b="1" dirty="0">
                <a:solidFill>
                  <a:srgbClr val="4F6128"/>
                </a:solidFill>
              </a:rPr>
              <a:t>Warm chocolate brownie and cream</a:t>
            </a:r>
            <a:endParaRPr lang="en-US" sz="1200" dirty="0"/>
          </a:p>
        </p:txBody>
      </p:sp>
      <p:sp>
        <p:nvSpPr>
          <p:cNvPr id="183" name="Google Shape;183;p2"/>
          <p:cNvSpPr txBox="1"/>
          <p:nvPr/>
        </p:nvSpPr>
        <p:spPr>
          <a:xfrm>
            <a:off x="6453318" y="2054111"/>
            <a:ext cx="1677675" cy="137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lang="en-GB" sz="10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lang="en-GB" sz="1000" b="1" dirty="0">
              <a:solidFill>
                <a:srgbClr val="4F6128"/>
              </a:solidFill>
            </a:endParaRPr>
          </a:p>
          <a:p>
            <a:pPr algn="ctr">
              <a:buClr>
                <a:schemeClr val="dk1"/>
              </a:buClr>
              <a:buSzPts val="1000"/>
            </a:pPr>
            <a:r>
              <a:rPr lang="en-US" sz="1200" b="1" dirty="0">
                <a:solidFill>
                  <a:srgbClr val="4F6128"/>
                </a:solidFill>
              </a:rPr>
              <a:t>Cheese/ ham and cheese wraps</a:t>
            </a:r>
            <a:endParaRPr lang="en-US" sz="1200" b="1" i="0" u="none" strike="noStrike" cap="none" dirty="0">
              <a:solidFill>
                <a:srgbClr val="4F6128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"/>
          <p:cNvSpPr txBox="1"/>
          <p:nvPr/>
        </p:nvSpPr>
        <p:spPr>
          <a:xfrm>
            <a:off x="6410708" y="3454791"/>
            <a:ext cx="1726800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endParaRPr lang="en-GB" sz="1000" b="1" dirty="0">
              <a:solidFill>
                <a:srgbClr val="4F6128"/>
              </a:solidFill>
            </a:endParaRPr>
          </a:p>
          <a:p>
            <a:pPr algn="ctr">
              <a:buSzPts val="1000"/>
            </a:pPr>
            <a:r>
              <a:rPr lang="en-GB" sz="1200" b="1" dirty="0">
                <a:solidFill>
                  <a:srgbClr val="4F6128"/>
                </a:solidFill>
              </a:rPr>
              <a:t>Pasta twists</a:t>
            </a:r>
          </a:p>
        </p:txBody>
      </p:sp>
      <p:sp>
        <p:nvSpPr>
          <p:cNvPr id="185" name="Google Shape;185;p2"/>
          <p:cNvSpPr txBox="1"/>
          <p:nvPr/>
        </p:nvSpPr>
        <p:spPr>
          <a:xfrm>
            <a:off x="6429300" y="4099640"/>
            <a:ext cx="1725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chemeClr val="dk1"/>
              </a:buClr>
              <a:buSzPts val="1000"/>
            </a:pPr>
            <a:r>
              <a:rPr lang="en-GB" sz="1200" b="1" i="0" u="none" strike="noStrike" cap="none" dirty="0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Sweetcorn</a:t>
            </a:r>
            <a:r>
              <a:rPr lang="en-GB" sz="1200" b="1" dirty="0">
                <a:solidFill>
                  <a:srgbClr val="4F6128"/>
                </a:solidFill>
              </a:rPr>
              <a:t> &amp; carrots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"/>
          <p:cNvSpPr txBox="1"/>
          <p:nvPr/>
        </p:nvSpPr>
        <p:spPr>
          <a:xfrm>
            <a:off x="6445156" y="5167001"/>
            <a:ext cx="1695000" cy="59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endParaRPr lang="en-GB" sz="1200" b="1" i="0" u="none" strike="noStrike" cap="none">
              <a:solidFill>
                <a:srgbClr val="4F6128"/>
              </a:solidFill>
            </a:endParaRPr>
          </a:p>
          <a:p>
            <a:pPr algn="ctr">
              <a:buSzPts val="1000"/>
            </a:pPr>
            <a:r>
              <a:rPr lang="en-GB" sz="1200" b="1" dirty="0">
                <a:solidFill>
                  <a:srgbClr val="4F6128"/>
                </a:solidFill>
              </a:rPr>
              <a:t>Marshmallow </a:t>
            </a:r>
            <a:r>
              <a:rPr lang="en-GB" sz="1200" b="1" dirty="0" err="1">
                <a:solidFill>
                  <a:srgbClr val="4F6128"/>
                </a:solidFill>
              </a:rPr>
              <a:t>krispie</a:t>
            </a:r>
            <a:r>
              <a:rPr lang="en-GB" sz="1200" b="1" dirty="0">
                <a:solidFill>
                  <a:srgbClr val="4F6128"/>
                </a:solidFill>
              </a:rPr>
              <a:t> cakes</a:t>
            </a:r>
          </a:p>
        </p:txBody>
      </p:sp>
      <p:sp>
        <p:nvSpPr>
          <p:cNvPr id="187" name="Google Shape;187;p2"/>
          <p:cNvSpPr txBox="1"/>
          <p:nvPr/>
        </p:nvSpPr>
        <p:spPr>
          <a:xfrm>
            <a:off x="8203482" y="2069566"/>
            <a:ext cx="1612800" cy="15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endParaRPr lang="en-GB" sz="1000" b="1" dirty="0">
              <a:solidFill>
                <a:srgbClr val="4F6128"/>
              </a:solidFill>
            </a:endParaRPr>
          </a:p>
          <a:p>
            <a:pPr algn="ctr">
              <a:buSzPts val="1000"/>
            </a:pPr>
            <a:endParaRPr lang="en-GB" sz="1000" b="1" dirty="0">
              <a:solidFill>
                <a:srgbClr val="4F6128"/>
              </a:solidFill>
            </a:endParaRPr>
          </a:p>
          <a:p>
            <a:pPr algn="ctr">
              <a:buSzPts val="1000"/>
            </a:pPr>
            <a:r>
              <a:rPr lang="en-GB" sz="1200" b="1" dirty="0">
                <a:solidFill>
                  <a:srgbClr val="4F6128"/>
                </a:solidFill>
              </a:rPr>
              <a:t>Beef burgers and cheese</a:t>
            </a:r>
            <a:endParaRPr lang="en-GB" sz="1200" b="1" i="0" u="none" strike="noStrike" cap="none" dirty="0">
              <a:solidFill>
                <a:srgbClr val="4F6128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"/>
          <p:cNvSpPr txBox="1"/>
          <p:nvPr/>
        </p:nvSpPr>
        <p:spPr>
          <a:xfrm>
            <a:off x="8117825" y="4079341"/>
            <a:ext cx="1578600" cy="5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200" b="1" i="0" u="none" strike="noStrike" cap="none" dirty="0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Sweetcorn/Beans</a:t>
            </a:r>
            <a:endParaRPr lang="en-GB" sz="12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9" name="Google Shape;189;p2"/>
          <p:cNvSpPr txBox="1"/>
          <p:nvPr/>
        </p:nvSpPr>
        <p:spPr>
          <a:xfrm>
            <a:off x="8161975" y="5209885"/>
            <a:ext cx="1578600" cy="66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GB" sz="10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SzPts val="1000"/>
            </a:pPr>
            <a:r>
              <a:rPr lang="en-GB" sz="1200" b="1" dirty="0" smtClean="0">
                <a:solidFill>
                  <a:srgbClr val="4F6128"/>
                </a:solidFill>
              </a:rPr>
              <a:t>Pudding</a:t>
            </a:r>
            <a:r>
              <a:rPr lang="en-GB" sz="1200" b="1" i="0" u="none" strike="noStrike" cap="none" dirty="0" smtClean="0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b="1" i="0" u="none" strike="noStrike" cap="none" dirty="0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of the day  </a:t>
            </a:r>
            <a:endParaRPr sz="12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2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9988" y="2247098"/>
            <a:ext cx="115800" cy="1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0566" y="5930829"/>
            <a:ext cx="127017" cy="131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64334" y="2267845"/>
            <a:ext cx="115835" cy="11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57031" y="2449688"/>
            <a:ext cx="115800" cy="1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10769" y="2316681"/>
            <a:ext cx="123170" cy="127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10769" y="2620959"/>
            <a:ext cx="123300" cy="1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0948" y="2469081"/>
            <a:ext cx="123170" cy="127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57031" y="2108113"/>
            <a:ext cx="115800" cy="1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"/>
          <p:cNvSpPr txBox="1"/>
          <p:nvPr/>
        </p:nvSpPr>
        <p:spPr>
          <a:xfrm>
            <a:off x="1704436" y="1156880"/>
            <a:ext cx="7329350" cy="498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200"/>
            </a:pPr>
            <a:r>
              <a:rPr lang="en-US" sz="1200" b="1" dirty="0">
                <a:solidFill>
                  <a:schemeClr val="dk1"/>
                </a:solidFill>
              </a:rPr>
              <a:t>Alternative Option is Cheesy Pasta/ ham or cheese sandwich. This must be ordered before 11am</a:t>
            </a:r>
          </a:p>
        </p:txBody>
      </p:sp>
      <p:pic>
        <p:nvPicPr>
          <p:cNvPr id="209" name="Google Shape;209;p2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1486" y="1709089"/>
            <a:ext cx="181800" cy="1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94591" y="98925"/>
            <a:ext cx="1311887" cy="1158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67451" y="2143"/>
            <a:ext cx="989330" cy="1054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0475" y="6106925"/>
            <a:ext cx="1130525" cy="6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91130" y="5935720"/>
            <a:ext cx="123300" cy="1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4555" y="5919845"/>
            <a:ext cx="123300" cy="1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192;p2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64334" y="5955782"/>
            <a:ext cx="127017" cy="13103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174;p2"/>
          <p:cNvSpPr txBox="1"/>
          <p:nvPr/>
        </p:nvSpPr>
        <p:spPr>
          <a:xfrm>
            <a:off x="3026465" y="5342701"/>
            <a:ext cx="167508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r>
              <a:rPr lang="en-GB" sz="1200" b="1" dirty="0" smtClean="0">
                <a:solidFill>
                  <a:srgbClr val="4F6128"/>
                </a:solidFill>
              </a:rPr>
              <a:t>Chocolate Chip Muffin</a:t>
            </a:r>
            <a:endParaRPr sz="12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48" name="Google Shape;171;p2"/>
          <p:cNvSpPr txBox="1"/>
          <p:nvPr/>
        </p:nvSpPr>
        <p:spPr>
          <a:xfrm>
            <a:off x="3060006" y="1995845"/>
            <a:ext cx="1668300" cy="109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SzPts val="1000"/>
            </a:pPr>
            <a:endParaRPr lang="en-US" b="1" dirty="0">
              <a:solidFill>
                <a:srgbClr val="4F6128"/>
              </a:solidFill>
            </a:endParaRPr>
          </a:p>
          <a:p>
            <a:pPr algn="ctr">
              <a:buSzPts val="1000"/>
            </a:pPr>
            <a:endParaRPr lang="en-US" sz="1200" b="1" dirty="0">
              <a:solidFill>
                <a:srgbClr val="4F6128"/>
              </a:solidFill>
            </a:endParaRPr>
          </a:p>
          <a:p>
            <a:pPr algn="ctr">
              <a:buSzPts val="1000"/>
            </a:pPr>
            <a:r>
              <a:rPr lang="en-US" sz="1200" b="1" dirty="0" smtClean="0">
                <a:solidFill>
                  <a:srgbClr val="4F6128"/>
                </a:solidFill>
              </a:rPr>
              <a:t>Sausage Roll</a:t>
            </a:r>
            <a:endParaRPr lang="en-US" sz="1200" b="1" i="0" u="none" strike="noStrike" cap="none" dirty="0">
              <a:solidFill>
                <a:srgbClr val="4F6128"/>
              </a:solidFill>
            </a:endParaRPr>
          </a:p>
        </p:txBody>
      </p:sp>
      <p:sp>
        <p:nvSpPr>
          <p:cNvPr id="49" name="Google Shape;169;p2"/>
          <p:cNvSpPr txBox="1"/>
          <p:nvPr/>
        </p:nvSpPr>
        <p:spPr>
          <a:xfrm>
            <a:off x="4724405" y="4640523"/>
            <a:ext cx="164965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100"/>
            </a:pPr>
            <a:r>
              <a:rPr lang="en-GB" sz="1200" b="1" i="0" u="none" strike="noStrike" cap="none" dirty="0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 Seasonal </a:t>
            </a:r>
            <a:r>
              <a:rPr lang="en-GB" sz="1200" b="1" dirty="0">
                <a:solidFill>
                  <a:srgbClr val="4F6128"/>
                </a:solidFill>
              </a:rPr>
              <a:t>salad &amp; fruit selection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"/>
          <p:cNvSpPr txBox="1"/>
          <p:nvPr/>
        </p:nvSpPr>
        <p:spPr>
          <a:xfrm>
            <a:off x="1360600" y="6137475"/>
            <a:ext cx="7176900" cy="8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7030A0"/>
                </a:solidFill>
                <a:latin typeface="Impact"/>
                <a:ea typeface="Impact"/>
                <a:cs typeface="Impact"/>
                <a:sym typeface="Impact"/>
              </a:rPr>
              <a:t>Fresh Fruit and a selection Breads are  always  available daily   </a:t>
            </a:r>
            <a:endParaRPr sz="1400" b="0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                           </a:t>
            </a:r>
            <a:r>
              <a:rPr lang="en-GB" sz="1400" b="0" i="0" u="none" strike="noStrike" cap="none" dirty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                 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Drinking Water is Available Daily on the Dining Room Tables</a:t>
            </a:r>
            <a:endParaRPr sz="1400" b="0" i="0" u="none" strike="noStrike" cap="none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Menus are Subject to Change</a:t>
            </a:r>
            <a:endParaRPr sz="1400" b="0" i="0" u="none" strike="noStrike" cap="none" dirty="0">
              <a:solidFill>
                <a:srgbClr val="7030A0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23" name="Google Shape;223;p3"/>
          <p:cNvSpPr txBox="1"/>
          <p:nvPr/>
        </p:nvSpPr>
        <p:spPr>
          <a:xfrm>
            <a:off x="65299" y="56944"/>
            <a:ext cx="5512816" cy="821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lang="en-GB" sz="4800" b="0" i="0" u="none" strike="noStrike" cap="none">
              <a:solidFill>
                <a:srgbClr val="FF0066"/>
              </a:solidFill>
              <a:latin typeface="Impact"/>
              <a:ea typeface="Impact"/>
              <a:cs typeface="Impact"/>
            </a:endParaRPr>
          </a:p>
        </p:txBody>
      </p:sp>
      <p:graphicFrame>
        <p:nvGraphicFramePr>
          <p:cNvPr id="224" name="Google Shape;224;p3"/>
          <p:cNvGraphicFramePr/>
          <p:nvPr>
            <p:extLst>
              <p:ext uri="{D42A27DB-BD31-4B8C-83A1-F6EECF244321}">
                <p14:modId xmlns:p14="http://schemas.microsoft.com/office/powerpoint/2010/main" val="602451001"/>
              </p:ext>
            </p:extLst>
          </p:nvPr>
        </p:nvGraphicFramePr>
        <p:xfrm>
          <a:off x="479978" y="1633262"/>
          <a:ext cx="9433050" cy="4556337"/>
        </p:xfrm>
        <a:graphic>
          <a:graphicData uri="http://schemas.openxmlformats.org/drawingml/2006/table">
            <a:tbl>
              <a:tblPr>
                <a:noFill/>
                <a:tableStyleId>{E112A220-03C4-445D-8114-C70CC82A3481}</a:tableStyleId>
              </a:tblPr>
              <a:tblGrid>
                <a:gridCol w="1092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4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7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Monday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Tuesday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Wednesday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Thursday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Friday 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Main Course Choices</a:t>
                      </a:r>
                      <a:endParaRPr sz="14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 dirty="0">
                          <a:solidFill>
                            <a:schemeClr val="lt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Potatoes  Pasta / Rice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Vegetables</a:t>
                      </a:r>
                      <a:endParaRPr sz="14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u="none" strike="noStrike" cap="none" dirty="0" smtClean="0">
                          <a:latin typeface="+mn-lt"/>
                        </a:rPr>
                        <a:t> </a:t>
                      </a:r>
                      <a:endParaRPr sz="1200" u="none" strike="noStrike" cap="none" dirty="0">
                        <a:latin typeface="+mn-lt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 dirty="0">
                          <a:solidFill>
                            <a:schemeClr val="lt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Salad Bar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2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Starters or Sweets</a:t>
                      </a:r>
                      <a:endParaRPr sz="14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Impact"/>
                        <a:buNone/>
                      </a:pP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200" b="1" u="none" strike="noStrike" cap="none" dirty="0">
                          <a:solidFill>
                            <a:srgbClr val="7030A0"/>
                          </a:solidFill>
                        </a:rPr>
                        <a:t>Cake &amp; custard</a:t>
                      </a:r>
                      <a:endParaRPr sz="1200" b="1" u="none" strike="noStrike" cap="none" dirty="0"/>
                    </a:p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Impact"/>
                          <a:cs typeface="Arial" panose="020B0604020202020204" pitchFamily="34" charset="0"/>
                          <a:sym typeface="Impact"/>
                        </a:rPr>
                        <a:t> </a:t>
                      </a:r>
                      <a:r>
                        <a:rPr lang="en-GB" sz="1200" u="none" strike="noStrike" cap="non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Impact"/>
                          <a:cs typeface="Arial" panose="020B0604020202020204" pitchFamily="34" charset="0"/>
                        </a:rPr>
                        <a:t> </a:t>
                      </a:r>
                      <a:endParaRPr sz="1000" u="none" strike="noStrike" cap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5" name="Google Shape;225;p3"/>
          <p:cNvSpPr txBox="1"/>
          <p:nvPr/>
        </p:nvSpPr>
        <p:spPr>
          <a:xfrm>
            <a:off x="109055" y="1112159"/>
            <a:ext cx="22516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7030A0"/>
                </a:solidFill>
                <a:latin typeface="Impact"/>
                <a:ea typeface="Impact"/>
                <a:cs typeface="Impact"/>
                <a:sym typeface="Impact"/>
              </a:rPr>
              <a:t>WEEK THREE</a:t>
            </a:r>
            <a:endParaRPr sz="2800" b="0" i="0" u="none" strike="noStrike" cap="none">
              <a:solidFill>
                <a:srgbClr val="7030A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26" name="Google Shape;226;p3"/>
          <p:cNvSpPr txBox="1"/>
          <p:nvPr/>
        </p:nvSpPr>
        <p:spPr>
          <a:xfrm>
            <a:off x="61883" y="160093"/>
            <a:ext cx="5134620" cy="1014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2400" b="0" i="0" u="none" strike="noStrike" cap="none" dirty="0">
                <a:solidFill>
                  <a:schemeClr val="accent6"/>
                </a:solidFill>
                <a:latin typeface="Impact"/>
                <a:ea typeface="Impact"/>
                <a:cs typeface="Impact"/>
                <a:sym typeface="Impact"/>
              </a:rPr>
              <a:t>FIRST &amp; PRIMARY SCHOOL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2400" dirty="0">
                <a:solidFill>
                  <a:schemeClr val="accent6"/>
                </a:solidFill>
                <a:latin typeface="Impact"/>
                <a:ea typeface="Impact"/>
                <a:cs typeface="Impact"/>
              </a:rPr>
              <a:t> </a:t>
            </a:r>
            <a:r>
              <a:rPr lang="en-GB" sz="2400">
                <a:solidFill>
                  <a:schemeClr val="accent6"/>
                </a:solidFill>
                <a:latin typeface="Impact"/>
                <a:ea typeface="Impact"/>
                <a:cs typeface="Impact"/>
              </a:rPr>
              <a:t> MENU </a:t>
            </a:r>
            <a:r>
              <a:rPr lang="en-GB" sz="2400" dirty="0">
                <a:solidFill>
                  <a:schemeClr val="accent6"/>
                </a:solidFill>
                <a:latin typeface="Impact"/>
                <a:ea typeface="Impact"/>
                <a:cs typeface="Impact"/>
              </a:rPr>
              <a:t>2024-2025</a:t>
            </a:r>
          </a:p>
        </p:txBody>
      </p:sp>
      <p:sp>
        <p:nvSpPr>
          <p:cNvPr id="227" name="Google Shape;227;p3"/>
          <p:cNvSpPr txBox="1"/>
          <p:nvPr/>
        </p:nvSpPr>
        <p:spPr>
          <a:xfrm>
            <a:off x="1665284" y="2193764"/>
            <a:ext cx="1708798" cy="997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GB" sz="10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GB" sz="1000" b="1" dirty="0">
              <a:solidFill>
                <a:srgbClr val="7030A0"/>
              </a:solidFill>
            </a:endParaRPr>
          </a:p>
          <a:p>
            <a:pPr algn="ctr">
              <a:buSzPts val="1000"/>
            </a:pPr>
            <a:r>
              <a:rPr lang="en-GB" sz="1200" b="1" dirty="0">
                <a:solidFill>
                  <a:srgbClr val="7030A0"/>
                </a:solidFill>
              </a:rPr>
              <a:t>Chicken korma &amp;  naan bread</a:t>
            </a:r>
            <a:endParaRPr lang="en-GB" sz="1200" b="1" i="0" u="none" strike="noStrike" cap="none" dirty="0">
              <a:solidFill>
                <a:srgbClr val="7030A0"/>
              </a:solidFill>
            </a:endParaRPr>
          </a:p>
        </p:txBody>
      </p:sp>
      <p:sp>
        <p:nvSpPr>
          <p:cNvPr id="228" name="Google Shape;228;p3"/>
          <p:cNvSpPr txBox="1"/>
          <p:nvPr/>
        </p:nvSpPr>
        <p:spPr>
          <a:xfrm>
            <a:off x="1497490" y="3613234"/>
            <a:ext cx="172684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GB" sz="1000" b="1" i="0" u="none" strike="noStrike" cap="none" dirty="0">
              <a:solidFill>
                <a:srgbClr val="7030A0"/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200" b="1" dirty="0">
                <a:solidFill>
                  <a:srgbClr val="7030A0"/>
                </a:solidFill>
              </a:rPr>
              <a:t>Rice</a:t>
            </a:r>
            <a:endParaRPr sz="1200" b="1" i="0" u="none" strike="noStrike" cap="none" dirty="0">
              <a:solidFill>
                <a:srgbClr val="7030A0"/>
              </a:solidFill>
              <a:sym typeface="Arial"/>
            </a:endParaRPr>
          </a:p>
        </p:txBody>
      </p:sp>
      <p:sp>
        <p:nvSpPr>
          <p:cNvPr id="229" name="Google Shape;229;p3"/>
          <p:cNvSpPr txBox="1"/>
          <p:nvPr/>
        </p:nvSpPr>
        <p:spPr>
          <a:xfrm>
            <a:off x="1425950" y="4289325"/>
            <a:ext cx="17268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2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Peas</a:t>
            </a:r>
            <a:endParaRPr sz="1200" b="0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"/>
          <p:cNvSpPr txBox="1"/>
          <p:nvPr/>
        </p:nvSpPr>
        <p:spPr>
          <a:xfrm>
            <a:off x="1588889" y="4886770"/>
            <a:ext cx="171507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r>
              <a:rPr lang="en-GB" sz="12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Seasonal </a:t>
            </a:r>
            <a:r>
              <a:rPr lang="en-GB" sz="1200" b="1" dirty="0">
                <a:solidFill>
                  <a:srgbClr val="7030A0"/>
                </a:solidFill>
              </a:rPr>
              <a:t>Salad &amp; fruit selection</a:t>
            </a:r>
            <a:endParaRPr lang="en-US" sz="12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1" name="Google Shape;231;p3"/>
          <p:cNvSpPr txBox="1"/>
          <p:nvPr/>
        </p:nvSpPr>
        <p:spPr>
          <a:xfrm>
            <a:off x="3320517" y="4910287"/>
            <a:ext cx="161526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1000"/>
            </a:pPr>
            <a:r>
              <a:rPr lang="en-GB" sz="12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Seasonal </a:t>
            </a:r>
            <a:r>
              <a:rPr lang="en-GB" sz="1200" b="1" dirty="0">
                <a:solidFill>
                  <a:srgbClr val="7030A0"/>
                </a:solidFill>
              </a:rPr>
              <a:t>Salad &amp; fruit selection</a:t>
            </a:r>
            <a:endParaRPr lang="en-US" sz="12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2" name="Google Shape;232;p3"/>
          <p:cNvSpPr txBox="1"/>
          <p:nvPr/>
        </p:nvSpPr>
        <p:spPr>
          <a:xfrm>
            <a:off x="4950379" y="4898960"/>
            <a:ext cx="172955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1000"/>
            </a:pPr>
            <a:r>
              <a:rPr lang="en-GB" sz="12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Seasonal </a:t>
            </a:r>
            <a:r>
              <a:rPr lang="en-GB" sz="1200" b="1" dirty="0">
                <a:solidFill>
                  <a:srgbClr val="7030A0"/>
                </a:solidFill>
              </a:rPr>
              <a:t>Salad &amp; fruit selection</a:t>
            </a:r>
            <a:endParaRPr lang="en-US" sz="12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3" name="Google Shape;233;p3"/>
          <p:cNvSpPr txBox="1"/>
          <p:nvPr/>
        </p:nvSpPr>
        <p:spPr>
          <a:xfrm>
            <a:off x="6676219" y="4858275"/>
            <a:ext cx="170067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1000"/>
            </a:pPr>
            <a:r>
              <a:rPr lang="en-GB" sz="12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Seasonal </a:t>
            </a:r>
            <a:r>
              <a:rPr lang="en-GB" sz="1200" b="1" dirty="0">
                <a:solidFill>
                  <a:srgbClr val="7030A0"/>
                </a:solidFill>
              </a:rPr>
              <a:t>Salad &amp; fruit selection</a:t>
            </a:r>
            <a:endParaRPr lang="en-US" sz="12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4" name="Google Shape;234;p3"/>
          <p:cNvSpPr txBox="1"/>
          <p:nvPr/>
        </p:nvSpPr>
        <p:spPr>
          <a:xfrm>
            <a:off x="8376894" y="4845249"/>
            <a:ext cx="150720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1000"/>
            </a:pPr>
            <a:r>
              <a:rPr lang="en-GB" sz="12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Seasonal </a:t>
            </a:r>
            <a:r>
              <a:rPr lang="en-GB" sz="1200" b="1" dirty="0">
                <a:solidFill>
                  <a:srgbClr val="7030A0"/>
                </a:solidFill>
              </a:rPr>
              <a:t>Salad &amp; fruit selection</a:t>
            </a:r>
            <a:endParaRPr lang="en-US" sz="12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5" name="Google Shape;235;p3"/>
          <p:cNvSpPr txBox="1"/>
          <p:nvPr/>
        </p:nvSpPr>
        <p:spPr>
          <a:xfrm>
            <a:off x="3300443" y="2155738"/>
            <a:ext cx="1729500" cy="798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GB" sz="11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GB" sz="1100" b="1" dirty="0">
              <a:solidFill>
                <a:srgbClr val="7030A0"/>
              </a:solidFill>
            </a:endParaRPr>
          </a:p>
          <a:p>
            <a:pPr algn="ctr">
              <a:buSzPts val="1100"/>
            </a:pPr>
            <a:r>
              <a:rPr lang="en-GB" sz="1200" b="1" dirty="0">
                <a:solidFill>
                  <a:srgbClr val="7030A0"/>
                </a:solidFill>
              </a:rPr>
              <a:t>Pork sausages </a:t>
            </a:r>
            <a:endParaRPr lang="en-GB" sz="12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GB" sz="1100" b="1" dirty="0">
              <a:solidFill>
                <a:srgbClr val="7030A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"/>
          <p:cNvSpPr txBox="1"/>
          <p:nvPr/>
        </p:nvSpPr>
        <p:spPr>
          <a:xfrm>
            <a:off x="3322001" y="3611348"/>
            <a:ext cx="1615262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endParaRPr lang="en-GB" sz="10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</a:endParaRPr>
          </a:p>
          <a:p>
            <a:pPr algn="ctr">
              <a:buSzPts val="1000"/>
            </a:pPr>
            <a:r>
              <a:rPr lang="en-GB" sz="1200" b="1" dirty="0">
                <a:solidFill>
                  <a:srgbClr val="7030A0"/>
                </a:solidFill>
              </a:rPr>
              <a:t>Hash browns</a:t>
            </a:r>
            <a:endParaRPr lang="en-GB" sz="1200" b="1" i="0" u="none" strike="noStrike" cap="none" dirty="0">
              <a:solidFill>
                <a:srgbClr val="7030A0"/>
              </a:solidFill>
            </a:endParaRPr>
          </a:p>
        </p:txBody>
      </p:sp>
      <p:sp>
        <p:nvSpPr>
          <p:cNvPr id="237" name="Google Shape;237;p3"/>
          <p:cNvSpPr txBox="1"/>
          <p:nvPr/>
        </p:nvSpPr>
        <p:spPr>
          <a:xfrm>
            <a:off x="3156300" y="4332525"/>
            <a:ext cx="16152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1000"/>
            </a:pPr>
            <a:r>
              <a:rPr lang="en-GB" sz="12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Peas &amp; Carrots</a:t>
            </a:r>
            <a:r>
              <a:rPr lang="en-GB" sz="1200" b="1" dirty="0">
                <a:solidFill>
                  <a:srgbClr val="7030A0"/>
                </a:solidFill>
              </a:rPr>
              <a:t>/ beans</a:t>
            </a:r>
            <a:endParaRPr sz="1200" b="0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"/>
          <p:cNvSpPr txBox="1"/>
          <p:nvPr/>
        </p:nvSpPr>
        <p:spPr>
          <a:xfrm>
            <a:off x="3300443" y="5408281"/>
            <a:ext cx="164081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r>
              <a:rPr lang="en-GB" sz="1200" b="1" dirty="0">
                <a:solidFill>
                  <a:srgbClr val="7030A0"/>
                </a:solidFill>
              </a:rPr>
              <a:t>Pancakes with chocolate or strawberry sauce</a:t>
            </a:r>
            <a:endParaRPr lang="en-GB" sz="12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9" name="Google Shape;239;p3"/>
          <p:cNvSpPr txBox="1"/>
          <p:nvPr/>
        </p:nvSpPr>
        <p:spPr>
          <a:xfrm>
            <a:off x="5029460" y="2176806"/>
            <a:ext cx="1765500" cy="10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endParaRPr lang="en-GB" sz="1000" b="1" dirty="0">
              <a:solidFill>
                <a:srgbClr val="7030A0"/>
              </a:solidFill>
            </a:endParaRPr>
          </a:p>
          <a:p>
            <a:pPr algn="ctr">
              <a:buSzPts val="1100"/>
            </a:pPr>
            <a:r>
              <a:rPr lang="en-GB" sz="1200" b="1" dirty="0">
                <a:solidFill>
                  <a:srgbClr val="7030A0"/>
                </a:solidFill>
              </a:rPr>
              <a:t>Roast turkey</a:t>
            </a:r>
          </a:p>
          <a:p>
            <a:pPr algn="ctr">
              <a:buSzPts val="1100"/>
            </a:pPr>
            <a:r>
              <a:rPr lang="en-GB" sz="1200" b="1" dirty="0">
                <a:solidFill>
                  <a:srgbClr val="7030A0"/>
                </a:solidFill>
              </a:rPr>
              <a:t>Stuffing balls</a:t>
            </a:r>
          </a:p>
          <a:p>
            <a:pPr algn="ctr">
              <a:buSzPts val="1100"/>
            </a:pPr>
            <a:r>
              <a:rPr lang="en-GB" sz="1200" b="1" dirty="0">
                <a:solidFill>
                  <a:srgbClr val="7030A0"/>
                </a:solidFill>
              </a:rPr>
              <a:t>Yorkshire pudding</a:t>
            </a:r>
          </a:p>
          <a:p>
            <a:pPr algn="ctr">
              <a:buSzPts val="1100"/>
            </a:pPr>
            <a:r>
              <a:rPr lang="en-GB" sz="1200" b="1" dirty="0">
                <a:solidFill>
                  <a:srgbClr val="7030A0"/>
                </a:solidFill>
              </a:rPr>
              <a:t>gravy</a:t>
            </a:r>
          </a:p>
        </p:txBody>
      </p:sp>
      <p:sp>
        <p:nvSpPr>
          <p:cNvPr id="240" name="Google Shape;240;p3"/>
          <p:cNvSpPr txBox="1"/>
          <p:nvPr/>
        </p:nvSpPr>
        <p:spPr>
          <a:xfrm>
            <a:off x="4924188" y="3619228"/>
            <a:ext cx="1769113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GB"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SzPts val="1000"/>
            </a:pPr>
            <a:r>
              <a:rPr lang="en-GB" sz="1200" b="1" dirty="0">
                <a:solidFill>
                  <a:srgbClr val="7030A0"/>
                </a:solidFill>
              </a:rPr>
              <a:t>Roast potatoes </a:t>
            </a:r>
            <a:endParaRPr lang="en-GB" sz="1200" b="1" i="0" u="none" strike="noStrike" cap="none" dirty="0">
              <a:solidFill>
                <a:srgbClr val="7030A0"/>
              </a:solidFill>
            </a:endParaRPr>
          </a:p>
        </p:txBody>
      </p:sp>
      <p:sp>
        <p:nvSpPr>
          <p:cNvPr id="241" name="Google Shape;241;p3"/>
          <p:cNvSpPr txBox="1"/>
          <p:nvPr/>
        </p:nvSpPr>
        <p:spPr>
          <a:xfrm>
            <a:off x="5008213" y="4205495"/>
            <a:ext cx="1729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chemeClr val="dk1"/>
              </a:buClr>
              <a:buSzPts val="1000"/>
            </a:pPr>
            <a:r>
              <a:rPr lang="en-GB" sz="1200" b="1" dirty="0">
                <a:solidFill>
                  <a:srgbClr val="7030A0"/>
                </a:solidFill>
              </a:rPr>
              <a:t>Mixed vegetables </a:t>
            </a:r>
            <a:endParaRPr lang="en-GB" sz="12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43" name="Google Shape;243;p3"/>
          <p:cNvSpPr txBox="1"/>
          <p:nvPr/>
        </p:nvSpPr>
        <p:spPr>
          <a:xfrm>
            <a:off x="6794477" y="2106639"/>
            <a:ext cx="1636800" cy="871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endParaRPr lang="en-GB" sz="10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SzPts val="1000"/>
            </a:pPr>
            <a:endParaRPr lang="en-GB" sz="1000" b="1" dirty="0">
              <a:solidFill>
                <a:srgbClr val="7030A0"/>
              </a:solidFill>
            </a:endParaRPr>
          </a:p>
          <a:p>
            <a:pPr algn="ctr">
              <a:buSzPts val="1000"/>
            </a:pPr>
            <a:r>
              <a:rPr lang="en-GB" sz="1200" b="1" dirty="0">
                <a:solidFill>
                  <a:srgbClr val="7030A0"/>
                </a:solidFill>
              </a:rPr>
              <a:t>Tuna or cheese melt</a:t>
            </a:r>
            <a:endParaRPr lang="en-GB" sz="1200" b="1" i="0" u="none" strike="noStrike" cap="none" dirty="0">
              <a:solidFill>
                <a:srgbClr val="7030A0"/>
              </a:solidFill>
            </a:endParaRPr>
          </a:p>
        </p:txBody>
      </p:sp>
      <p:sp>
        <p:nvSpPr>
          <p:cNvPr id="244" name="Google Shape;244;p3"/>
          <p:cNvSpPr txBox="1"/>
          <p:nvPr/>
        </p:nvSpPr>
        <p:spPr>
          <a:xfrm>
            <a:off x="6681072" y="3579748"/>
            <a:ext cx="1645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GB" sz="10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</a:endParaRPr>
          </a:p>
          <a:p>
            <a:pPr algn="ctr">
              <a:buSzPts val="1000"/>
            </a:pPr>
            <a:r>
              <a:rPr lang="en-GB" sz="1200" b="1" dirty="0">
                <a:solidFill>
                  <a:srgbClr val="7030A0"/>
                </a:solidFill>
              </a:rPr>
              <a:t>Pasta twists </a:t>
            </a:r>
            <a:endParaRPr lang="en-GB" sz="1200" b="1" i="0" u="none" strike="noStrike" cap="none" dirty="0">
              <a:solidFill>
                <a:srgbClr val="7030A0"/>
              </a:solidFill>
            </a:endParaRPr>
          </a:p>
        </p:txBody>
      </p:sp>
      <p:sp>
        <p:nvSpPr>
          <p:cNvPr id="245" name="Google Shape;245;p3"/>
          <p:cNvSpPr txBox="1"/>
          <p:nvPr/>
        </p:nvSpPr>
        <p:spPr>
          <a:xfrm>
            <a:off x="6719588" y="4296533"/>
            <a:ext cx="16491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1000"/>
            </a:pPr>
            <a:r>
              <a:rPr lang="en-GB" sz="1200" b="1" dirty="0">
                <a:solidFill>
                  <a:srgbClr val="7030A0"/>
                </a:solidFill>
              </a:rPr>
              <a:t>Sweetcorn &amp; carrots</a:t>
            </a:r>
            <a:endParaRPr lang="en-GB" sz="1200" b="1" i="0" u="none" strike="noStrike" cap="none" dirty="0">
              <a:solidFill>
                <a:srgbClr val="7030A0"/>
              </a:solidFill>
            </a:endParaRPr>
          </a:p>
        </p:txBody>
      </p:sp>
      <p:sp>
        <p:nvSpPr>
          <p:cNvPr id="247" name="Google Shape;247;p3"/>
          <p:cNvSpPr txBox="1"/>
          <p:nvPr/>
        </p:nvSpPr>
        <p:spPr>
          <a:xfrm>
            <a:off x="8409000" y="2087798"/>
            <a:ext cx="1497000" cy="726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GB" sz="11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GB" sz="1100" b="1" dirty="0">
              <a:solidFill>
                <a:srgbClr val="7030A0"/>
              </a:solidFill>
            </a:endParaRPr>
          </a:p>
          <a:p>
            <a:pPr algn="ctr">
              <a:buSzPts val="1100"/>
            </a:pPr>
            <a:r>
              <a:rPr lang="en-US" sz="1200" b="1" dirty="0">
                <a:solidFill>
                  <a:srgbClr val="7030A0"/>
                </a:solidFill>
              </a:rPr>
              <a:t>Chicken goujons</a:t>
            </a:r>
            <a:endParaRPr lang="en-US" sz="12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"/>
          <p:cNvSpPr txBox="1"/>
          <p:nvPr/>
        </p:nvSpPr>
        <p:spPr>
          <a:xfrm>
            <a:off x="8340350" y="3584878"/>
            <a:ext cx="1486800" cy="6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200" b="1" dirty="0">
                <a:solidFill>
                  <a:srgbClr val="7030A0"/>
                </a:solidFill>
              </a:rPr>
              <a:t>C</a:t>
            </a:r>
            <a:r>
              <a:rPr lang="en-GB" sz="1200" b="1" dirty="0" smtClean="0">
                <a:solidFill>
                  <a:srgbClr val="7030A0"/>
                </a:solidFill>
              </a:rPr>
              <a:t>hips</a:t>
            </a:r>
            <a:endParaRPr lang="en-GB" sz="12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3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2609" y="2134270"/>
            <a:ext cx="123300" cy="1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8701" y="2206432"/>
            <a:ext cx="123300" cy="1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6843" y="5941768"/>
            <a:ext cx="123600" cy="1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1482" y="5883816"/>
            <a:ext cx="123300" cy="1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1463" y="2262772"/>
            <a:ext cx="123170" cy="127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1130" y="5883820"/>
            <a:ext cx="123300" cy="1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06948" y="98925"/>
            <a:ext cx="1345275" cy="123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14714" y="64825"/>
            <a:ext cx="1292235" cy="114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69439" y="98925"/>
            <a:ext cx="1461674" cy="1008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6276" y="2067334"/>
            <a:ext cx="123300" cy="1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0475" y="6106925"/>
            <a:ext cx="1130525" cy="6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"/>
          <p:cNvSpPr txBox="1"/>
          <p:nvPr/>
        </p:nvSpPr>
        <p:spPr>
          <a:xfrm>
            <a:off x="3897313" y="1209900"/>
            <a:ext cx="29322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GB"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76" name="Google Shape;276;p3"/>
          <p:cNvSpPr txBox="1"/>
          <p:nvPr/>
        </p:nvSpPr>
        <p:spPr>
          <a:xfrm>
            <a:off x="1933304" y="1216083"/>
            <a:ext cx="7216050" cy="378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200"/>
            </a:pPr>
            <a:r>
              <a:rPr lang="en-GB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Alternative Option: Cheesy Pasta</a:t>
            </a:r>
            <a:r>
              <a:rPr lang="en-GB" sz="1200" b="1" dirty="0">
                <a:solidFill>
                  <a:schemeClr val="dk1"/>
                </a:solidFill>
              </a:rPr>
              <a:t>/ ham</a:t>
            </a:r>
            <a:r>
              <a:rPr lang="en-GB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b="1" dirty="0">
                <a:solidFill>
                  <a:schemeClr val="dk1"/>
                </a:solidFill>
              </a:rPr>
              <a:t>or cheese sandwich. </a:t>
            </a:r>
            <a:r>
              <a:rPr lang="en-GB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must be ordered </a:t>
            </a:r>
            <a:r>
              <a:rPr lang="en-GB" sz="1200" b="1" dirty="0">
                <a:solidFill>
                  <a:schemeClr val="dk1"/>
                </a:solidFill>
              </a:rPr>
              <a:t>before 11am</a:t>
            </a:r>
            <a:endParaRPr lang="en-GB" sz="1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77" name="Google Shape;277;p3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39602" y="1647472"/>
            <a:ext cx="181800" cy="1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0780" y="5883820"/>
            <a:ext cx="123300" cy="1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256;p3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6219" y="5934048"/>
            <a:ext cx="123600" cy="127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238;p3"/>
          <p:cNvSpPr txBox="1"/>
          <p:nvPr/>
        </p:nvSpPr>
        <p:spPr>
          <a:xfrm>
            <a:off x="4980336" y="5495210"/>
            <a:ext cx="164081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r>
              <a:rPr lang="en-GB" sz="1200" b="1" dirty="0" smtClean="0">
                <a:solidFill>
                  <a:srgbClr val="7030A0"/>
                </a:solidFill>
              </a:rPr>
              <a:t>Warm chocolate brownie with cream</a:t>
            </a:r>
            <a:endParaRPr lang="en-GB" sz="12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4" name="Google Shape;238;p3"/>
          <p:cNvSpPr txBox="1"/>
          <p:nvPr/>
        </p:nvSpPr>
        <p:spPr>
          <a:xfrm>
            <a:off x="6699539" y="5542569"/>
            <a:ext cx="164081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r>
              <a:rPr lang="en-GB" sz="1200" b="1" dirty="0" smtClean="0">
                <a:solidFill>
                  <a:srgbClr val="7030A0"/>
                </a:solidFill>
              </a:rPr>
              <a:t>Chocolate </a:t>
            </a:r>
            <a:r>
              <a:rPr lang="en-GB" sz="1200" b="1" dirty="0" err="1" smtClean="0">
                <a:solidFill>
                  <a:srgbClr val="7030A0"/>
                </a:solidFill>
              </a:rPr>
              <a:t>Krispie</a:t>
            </a:r>
            <a:endParaRPr lang="en-GB" sz="12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5" name="Google Shape;238;p3"/>
          <p:cNvSpPr txBox="1"/>
          <p:nvPr/>
        </p:nvSpPr>
        <p:spPr>
          <a:xfrm>
            <a:off x="8324082" y="5554371"/>
            <a:ext cx="164081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r>
              <a:rPr lang="en-GB" sz="1200" b="1" dirty="0" smtClean="0">
                <a:solidFill>
                  <a:srgbClr val="7030A0"/>
                </a:solidFill>
              </a:rPr>
              <a:t>Pudding </a:t>
            </a:r>
            <a:endParaRPr lang="en-GB" sz="1200" b="1" dirty="0" smtClean="0">
              <a:solidFill>
                <a:srgbClr val="7030A0"/>
              </a:solidFill>
            </a:endParaRPr>
          </a:p>
          <a:p>
            <a:pPr algn="ctr">
              <a:buSzPts val="1000"/>
            </a:pPr>
            <a:r>
              <a:rPr lang="en-GB" sz="1200" b="1" dirty="0" smtClean="0">
                <a:solidFill>
                  <a:srgbClr val="7030A0"/>
                </a:solidFill>
              </a:rPr>
              <a:t>of </a:t>
            </a:r>
            <a:r>
              <a:rPr lang="en-GB" sz="1200" b="1" dirty="0" smtClean="0">
                <a:solidFill>
                  <a:srgbClr val="7030A0"/>
                </a:solidFill>
              </a:rPr>
              <a:t>the day</a:t>
            </a:r>
            <a:endParaRPr lang="en-GB" sz="12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6" name="Google Shape;245;p3"/>
          <p:cNvSpPr txBox="1"/>
          <p:nvPr/>
        </p:nvSpPr>
        <p:spPr>
          <a:xfrm>
            <a:off x="8282053" y="4288180"/>
            <a:ext cx="16491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1000"/>
            </a:pPr>
            <a:r>
              <a:rPr lang="en-GB" sz="1200" b="1" dirty="0">
                <a:solidFill>
                  <a:srgbClr val="7030A0"/>
                </a:solidFill>
              </a:rPr>
              <a:t>Sweetcorn &amp; carrots</a:t>
            </a:r>
            <a:endParaRPr lang="en-GB" sz="1200" b="1" i="0" u="none" strike="noStrike" cap="none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E1FA591FBEA4458AB8F8C125FA517F" ma:contentTypeVersion="6" ma:contentTypeDescription="Create a new document." ma:contentTypeScope="" ma:versionID="31acd39a06a7c3b89f5c8d8bd27afeb0">
  <xsd:schema xmlns:xsd="http://www.w3.org/2001/XMLSchema" xmlns:xs="http://www.w3.org/2001/XMLSchema" xmlns:p="http://schemas.microsoft.com/office/2006/metadata/properties" xmlns:ns2="c618ec15-e105-4a2d-8d61-1b82b52e01db" xmlns:ns3="5463e1ec-1b19-4653-920e-8e0a1cb9f16e" targetNamespace="http://schemas.microsoft.com/office/2006/metadata/properties" ma:root="true" ma:fieldsID="87c081f307fef451f8569b325bc8ca8f" ns2:_="" ns3:_="">
    <xsd:import namespace="c618ec15-e105-4a2d-8d61-1b82b52e01db"/>
    <xsd:import namespace="5463e1ec-1b19-4653-920e-8e0a1cb9f1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18ec15-e105-4a2d-8d61-1b82b52e01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63e1ec-1b19-4653-920e-8e0a1cb9f16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463e1ec-1b19-4653-920e-8e0a1cb9f16e">
      <UserInfo>
        <DisplayName>Jane Bryson</DisplayName>
        <AccountId>47</AccountId>
        <AccountType/>
      </UserInfo>
      <UserInfo>
        <DisplayName>Gillian Arnott</DisplayName>
        <AccountId>13</AccountId>
        <AccountType/>
      </UserInfo>
      <UserInfo>
        <DisplayName>Jackie Robson</DisplayName>
        <AccountId>15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483A569-3AEE-455F-A1BD-F2508DBA2D6E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c618ec15-e105-4a2d-8d61-1b82b52e01db"/>
    <ds:schemaRef ds:uri="5463e1ec-1b19-4653-920e-8e0a1cb9f16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960750-3FF8-487F-BD8C-704D545236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FBD260-92F4-4D2E-9728-22C4CCEDC1FF}">
  <ds:schemaRefs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5463e1ec-1b19-4653-920e-8e0a1cb9f16e"/>
    <ds:schemaRef ds:uri="c618ec15-e105-4a2d-8d61-1b82b52e01db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539</Words>
  <Application>Microsoft Office PowerPoint</Application>
  <PresentationFormat>A4 Paper (210x297 mm)</PresentationFormat>
  <Paragraphs>220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Impact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Lowes</dc:creator>
  <cp:lastModifiedBy>Heather Lowes</cp:lastModifiedBy>
  <cp:revision>554</cp:revision>
  <cp:lastPrinted>2025-01-16T08:43:32Z</cp:lastPrinted>
  <dcterms:modified xsi:type="dcterms:W3CDTF">2025-01-30T11:38:41Z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30400</vt:r8>
  </property>
  <property fmtid="{D5CDD505-2E9C-101B-9397-08002B2CF9AE}" pid="3" name="ContentTypeId">
    <vt:lpwstr>0x01010094E1FA591FBEA4458AB8F8C125FA517F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</Properties>
</file>